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74" r:id="rId10"/>
    <p:sldMasterId id="2147483676" r:id="rId11"/>
    <p:sldMasterId id="2147483678" r:id="rId12"/>
    <p:sldMasterId id="2147483680" r:id="rId13"/>
    <p:sldMasterId id="2147483682" r:id="rId14"/>
    <p:sldMasterId id="2147483684" r:id="rId15"/>
    <p:sldMasterId id="2147483686" r:id="rId16"/>
    <p:sldMasterId id="2147483688" r:id="rId17"/>
    <p:sldMasterId id="2147483690" r:id="rId18"/>
    <p:sldMasterId id="2147483692" r:id="rId19"/>
    <p:sldMasterId id="2147483694" r:id="rId20"/>
    <p:sldMasterId id="2147483696" r:id="rId21"/>
    <p:sldMasterId id="2147483698" r:id="rId22"/>
    <p:sldMasterId id="2147483700" r:id="rId23"/>
    <p:sldMasterId id="2147483702" r:id="rId24"/>
  </p:sldMasterIdLst>
  <p:notesMasterIdLst>
    <p:notesMasterId r:id="rId26"/>
  </p:notesMasterIdLst>
  <p:sldIdLst>
    <p:sldId id="256" r:id="rId25"/>
    <p:sldId id="257" r:id="rId27"/>
    <p:sldId id="270" r:id="rId28"/>
    <p:sldId id="271" r:id="rId29"/>
    <p:sldId id="258" r:id="rId30"/>
    <p:sldId id="272" r:id="rId31"/>
    <p:sldId id="294" r:id="rId32"/>
    <p:sldId id="276" r:id="rId33"/>
    <p:sldId id="274" r:id="rId34"/>
    <p:sldId id="260" r:id="rId35"/>
    <p:sldId id="297" r:id="rId36"/>
    <p:sldId id="277" r:id="rId37"/>
    <p:sldId id="278" r:id="rId38"/>
    <p:sldId id="261" r:id="rId39"/>
    <p:sldId id="293" r:id="rId40"/>
    <p:sldId id="281" r:id="rId41"/>
    <p:sldId id="286" r:id="rId42"/>
    <p:sldId id="283" r:id="rId43"/>
    <p:sldId id="284" r:id="rId44"/>
    <p:sldId id="285" r:id="rId45"/>
    <p:sldId id="298" r:id="rId46"/>
    <p:sldId id="287" r:id="rId47"/>
    <p:sldId id="292" r:id="rId48"/>
    <p:sldId id="291" r:id="rId49"/>
    <p:sldId id="289" r:id="rId50"/>
    <p:sldId id="264" r:id="rId51"/>
    <p:sldId id="295" r:id="rId52"/>
    <p:sldId id="266" r:id="rId53"/>
    <p:sldId id="267" r:id="rId54"/>
  </p:sldIdLst>
  <p:sldSz cx="12192000" cy="6858000"/>
  <p:notesSz cx="6858000" cy="9144000"/>
  <p:custDataLst>
    <p:tags r:id="rId5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0"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L="457200"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L="914400"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L="1371600"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L="1828800"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L="2286000"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L="2743200"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L="3200400"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L="3657600"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88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8" Type="http://schemas.openxmlformats.org/officeDocument/2006/relationships/tags" Target="tags/tag77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29.xml"/><Relationship Id="rId53" Type="http://schemas.openxmlformats.org/officeDocument/2006/relationships/slide" Target="slides/slide28.xml"/><Relationship Id="rId52" Type="http://schemas.openxmlformats.org/officeDocument/2006/relationships/slide" Target="slides/slide27.xml"/><Relationship Id="rId51" Type="http://schemas.openxmlformats.org/officeDocument/2006/relationships/slide" Target="slides/slide26.xml"/><Relationship Id="rId50" Type="http://schemas.openxmlformats.org/officeDocument/2006/relationships/slide" Target="slides/slide25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4.xml"/><Relationship Id="rId48" Type="http://schemas.openxmlformats.org/officeDocument/2006/relationships/slide" Target="slides/slide23.xml"/><Relationship Id="rId47" Type="http://schemas.openxmlformats.org/officeDocument/2006/relationships/slide" Target="slides/slide22.xml"/><Relationship Id="rId46" Type="http://schemas.openxmlformats.org/officeDocument/2006/relationships/slide" Target="slides/slide21.xml"/><Relationship Id="rId45" Type="http://schemas.openxmlformats.org/officeDocument/2006/relationships/slide" Target="slides/slide20.xml"/><Relationship Id="rId44" Type="http://schemas.openxmlformats.org/officeDocument/2006/relationships/slide" Target="slides/slide19.xml"/><Relationship Id="rId43" Type="http://schemas.openxmlformats.org/officeDocument/2006/relationships/slide" Target="slides/slide18.xml"/><Relationship Id="rId42" Type="http://schemas.openxmlformats.org/officeDocument/2006/relationships/slide" Target="slides/slide17.xml"/><Relationship Id="rId41" Type="http://schemas.openxmlformats.org/officeDocument/2006/relationships/slide" Target="slides/slide16.xml"/><Relationship Id="rId40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4.xml"/><Relationship Id="rId38" Type="http://schemas.openxmlformats.org/officeDocument/2006/relationships/slide" Target="slides/slide13.xml"/><Relationship Id="rId37" Type="http://schemas.openxmlformats.org/officeDocument/2006/relationships/slide" Target="slides/slide12.xml"/><Relationship Id="rId36" Type="http://schemas.openxmlformats.org/officeDocument/2006/relationships/slide" Target="slides/slide11.xml"/><Relationship Id="rId35" Type="http://schemas.openxmlformats.org/officeDocument/2006/relationships/slide" Target="slides/slide10.xml"/><Relationship Id="rId34" Type="http://schemas.openxmlformats.org/officeDocument/2006/relationships/slide" Target="slides/slide9.xml"/><Relationship Id="rId33" Type="http://schemas.openxmlformats.org/officeDocument/2006/relationships/slide" Target="slides/slide8.xml"/><Relationship Id="rId32" Type="http://schemas.openxmlformats.org/officeDocument/2006/relationships/slide" Target="slides/slide7.xml"/><Relationship Id="rId31" Type="http://schemas.openxmlformats.org/officeDocument/2006/relationships/slide" Target="slides/slide6.xml"/><Relationship Id="rId30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4.xml"/><Relationship Id="rId28" Type="http://schemas.openxmlformats.org/officeDocument/2006/relationships/slide" Target="slides/slide3.xml"/><Relationship Id="rId27" Type="http://schemas.openxmlformats.org/officeDocument/2006/relationships/slide" Target="slides/slide2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1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marL="0"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image" Target="../media/image11.svg"/><Relationship Id="rId5" Type="http://schemas.openxmlformats.org/officeDocument/2006/relationships/image" Target="../media/image15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2" Type="http://schemas.openxmlformats.org/officeDocument/2006/relationships/notesSlide" Target="../notesSlides/notesSlide10.xml"/><Relationship Id="rId21" Type="http://schemas.openxmlformats.org/officeDocument/2006/relationships/slideLayout" Target="../slideLayouts/slideLayout12.xml"/><Relationship Id="rId20" Type="http://schemas.openxmlformats.org/officeDocument/2006/relationships/tags" Target="../tags/tag34.xml"/><Relationship Id="rId2" Type="http://schemas.openxmlformats.org/officeDocument/2006/relationships/image" Target="../media/image14.jpeg"/><Relationship Id="rId19" Type="http://schemas.openxmlformats.org/officeDocument/2006/relationships/tags" Target="../tags/tag33.xml"/><Relationship Id="rId18" Type="http://schemas.openxmlformats.org/officeDocument/2006/relationships/image" Target="../media/image13.svg"/><Relationship Id="rId17" Type="http://schemas.openxmlformats.org/officeDocument/2006/relationships/image" Target="../media/image17.png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image" Target="../media/image12.svg"/><Relationship Id="rId10" Type="http://schemas.openxmlformats.org/officeDocument/2006/relationships/image" Target="../media/image16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32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image" Target="../media/image18.jpe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8.svg"/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20.xml"/><Relationship Id="rId6" Type="http://schemas.openxmlformats.org/officeDocument/2006/relationships/image" Target="../media/image16.svg"/><Relationship Id="rId5" Type="http://schemas.openxmlformats.org/officeDocument/2006/relationships/image" Target="../media/image20.pn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19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image" Target="../media/image8.svg"/><Relationship Id="rId5" Type="http://schemas.openxmlformats.org/officeDocument/2006/relationships/image" Target="../media/image11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2" Type="http://schemas.openxmlformats.org/officeDocument/2006/relationships/notesSlide" Target="../notesSlides/notesSlide17.xml"/><Relationship Id="rId21" Type="http://schemas.openxmlformats.org/officeDocument/2006/relationships/slideLayout" Target="../slideLayouts/slideLayout24.xml"/><Relationship Id="rId20" Type="http://schemas.openxmlformats.org/officeDocument/2006/relationships/tags" Target="../tags/tag53.xml"/><Relationship Id="rId2" Type="http://schemas.openxmlformats.org/officeDocument/2006/relationships/image" Target="../media/image14.jpeg"/><Relationship Id="rId19" Type="http://schemas.openxmlformats.org/officeDocument/2006/relationships/tags" Target="../tags/tag52.xml"/><Relationship Id="rId18" Type="http://schemas.openxmlformats.org/officeDocument/2006/relationships/image" Target="../media/image18.svg"/><Relationship Id="rId17" Type="http://schemas.openxmlformats.org/officeDocument/2006/relationships/image" Target="../media/image22.png"/><Relationship Id="rId16" Type="http://schemas.openxmlformats.org/officeDocument/2006/relationships/tags" Target="../tags/tag51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image" Target="../media/image17.svg"/><Relationship Id="rId10" Type="http://schemas.openxmlformats.org/officeDocument/2006/relationships/image" Target="../media/image21.pn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19.png"/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4.jpeg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1.svg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3.xml"/><Relationship Id="rId3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33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18.jpe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5.xml"/><Relationship Id="rId2" Type="http://schemas.openxmlformats.org/officeDocument/2006/relationships/image" Target="../media/image23.jpe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8.xml"/><Relationship Id="rId4" Type="http://schemas.openxmlformats.org/officeDocument/2006/relationships/image" Target="../media/image23.jpeg"/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27.xml"/><Relationship Id="rId6" Type="http://schemas.openxmlformats.org/officeDocument/2006/relationships/image" Target="../media/image23.jpe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23.jpeg"/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image" Target="../media/image22.svg"/><Relationship Id="rId7" Type="http://schemas.openxmlformats.org/officeDocument/2006/relationships/image" Target="../media/image24.png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18.jpeg"/><Relationship Id="rId18" Type="http://schemas.openxmlformats.org/officeDocument/2006/relationships/notesSlide" Target="../notesSlides/notesSlide26.xml"/><Relationship Id="rId17" Type="http://schemas.openxmlformats.org/officeDocument/2006/relationships/slideLayout" Target="../slideLayouts/slideLayout12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image" Target="../media/image23.svg"/><Relationship Id="rId13" Type="http://schemas.openxmlformats.org/officeDocument/2006/relationships/image" Target="../media/image25.png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image" Target="../media/image24.svg"/><Relationship Id="rId7" Type="http://schemas.openxmlformats.org/officeDocument/2006/relationships/image" Target="../media/image26.png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18.jpeg"/><Relationship Id="rId12" Type="http://schemas.openxmlformats.org/officeDocument/2006/relationships/notesSlide" Target="../notesSlides/notesSlide27.xml"/><Relationship Id="rId11" Type="http://schemas.openxmlformats.org/officeDocument/2006/relationships/slideLayout" Target="../slideLayouts/slideLayout31.xml"/><Relationship Id="rId10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image" Target="../media/image4.jpeg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image" Target="../media/image2.svg"/><Relationship Id="rId4" Type="http://schemas.openxmlformats.org/officeDocument/2006/relationships/image" Target="../media/image5.pn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image" Target="../media/image4.jpeg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image" Target="../media/image3.svg"/><Relationship Id="rId4" Type="http://schemas.openxmlformats.org/officeDocument/2006/relationships/image" Target="../media/image5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image" Target="../media/image4.svg"/><Relationship Id="rId5" Type="http://schemas.openxmlformats.org/officeDocument/2006/relationships/image" Target="../media/image6.png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1" Type="http://schemas.openxmlformats.org/officeDocument/2006/relationships/notesSlide" Target="../notesSlides/notesSlide5.xml"/><Relationship Id="rId20" Type="http://schemas.openxmlformats.org/officeDocument/2006/relationships/slideLayout" Target="../slideLayouts/slideLayout12.xml"/><Relationship Id="rId2" Type="http://schemas.openxmlformats.org/officeDocument/2006/relationships/tags" Target="../tags/tag13.xml"/><Relationship Id="rId19" Type="http://schemas.openxmlformats.org/officeDocument/2006/relationships/image" Target="../media/image7.svg"/><Relationship Id="rId18" Type="http://schemas.openxmlformats.org/officeDocument/2006/relationships/image" Target="../media/image9.png"/><Relationship Id="rId17" Type="http://schemas.openxmlformats.org/officeDocument/2006/relationships/tags" Target="../tags/tag22.xml"/><Relationship Id="rId16" Type="http://schemas.openxmlformats.org/officeDocument/2006/relationships/image" Target="../media/image6.svg"/><Relationship Id="rId15" Type="http://schemas.openxmlformats.org/officeDocument/2006/relationships/image" Target="../media/image8.png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image" Target="../media/image5.svg"/><Relationship Id="rId11" Type="http://schemas.openxmlformats.org/officeDocument/2006/relationships/image" Target="../media/image7.png"/><Relationship Id="rId10" Type="http://schemas.openxmlformats.org/officeDocument/2006/relationships/tags" Target="../tags/tag19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0.xml"/><Relationship Id="rId4" Type="http://schemas.openxmlformats.org/officeDocument/2006/relationships/image" Target="../media/image10.png"/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7.xml"/><Relationship Id="rId4" Type="http://schemas.openxmlformats.org/officeDocument/2006/relationships/image" Target="../media/image10.png"/><Relationship Id="rId3" Type="http://schemas.openxmlformats.org/officeDocument/2006/relationships/image" Target="../media/image9.svg"/><Relationship Id="rId2" Type="http://schemas.openxmlformats.org/officeDocument/2006/relationships/image" Target="../media/image12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6.xml"/><Relationship Id="rId4" Type="http://schemas.openxmlformats.org/officeDocument/2006/relationships/image" Target="../media/image10.png"/><Relationship Id="rId3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6699250" y="1905000"/>
            <a:ext cx="5080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4800" b="1">
                <a:solidFill>
                  <a:srgbClr val="FFFFFF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</a:rPr>
              <a:t>伪造材料闯红线，失信投标必严惩</a:t>
            </a:r>
            <a:endParaRPr lang="en-US" sz="4800" b="1">
              <a:solidFill>
                <a:srgbClr val="FFFFFF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6757035" y="4085590"/>
            <a:ext cx="508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FFFFFF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           政府采购执法典型案例普法宣传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629400" y="4572000"/>
            <a:ext cx="762000" cy="50800"/>
          </a:xfrm>
          <a:prstGeom prst="roundRect">
            <a:avLst>
              <a:gd name="adj" fmla="val 0"/>
            </a:avLst>
          </a:prstGeom>
          <a:solidFill>
            <a:srgbClr val="FFFFFF">
              <a:alpha val="9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9730740" y="50800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FFFFFF">
                    <a:alpha val="85098"/>
                  </a:srgbClr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深圳市财政局</a:t>
            </a:r>
            <a:endParaRPr lang="en-US" sz="2400" b="0" i="0" u="none" strike="noStrike">
              <a:solidFill>
                <a:srgbClr val="FFFFFF">
                  <a:alpha val="85098"/>
                </a:srgbClr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9730740" y="57150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FFFFFF">
                    <a:alpha val="85098"/>
                  </a:srgbClr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2026年5</a:t>
            </a:r>
            <a:r>
              <a:rPr lang="zh-CN" altLang="en-US" sz="2400" b="0" i="0" u="none" strike="noStrike">
                <a:solidFill>
                  <a:srgbClr val="FFFFFF">
                    <a:alpha val="85098"/>
                  </a:srgbClr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月</a:t>
            </a:r>
            <a:endParaRPr lang="zh-CN" altLang="en-US" sz="2400" b="0" i="0" u="none" strike="noStrike">
              <a:solidFill>
                <a:srgbClr val="FFFFFF">
                  <a:alpha val="85098"/>
                </a:srgbClr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案例一：法律适用与裁量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3810" b="3810"/>
          <a:stretch>
            <a:fillRect/>
          </a:stretch>
        </p:blipFill>
        <p:spPr>
          <a:xfrm>
            <a:off x="762000" y="1651000"/>
            <a:ext cx="3302000" cy="4572000"/>
          </a:xfrm>
          <a:prstGeom prst="roundRect">
            <a:avLst>
              <a:gd name="adj" fmla="val 4615"/>
            </a:avLst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4445000" y="1143000"/>
            <a:ext cx="3422650" cy="5080000"/>
          </a:xfrm>
          <a:prstGeom prst="roundRect">
            <a:avLst>
              <a:gd name="adj" fmla="val 444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9000" y="1460500"/>
            <a:ext cx="304800" cy="304800"/>
          </a:xfrm>
          <a:prstGeom prst="rect">
            <a:avLst/>
          </a:prstGeom>
        </p:spPr>
      </p:pic>
      <p:sp>
        <p:nvSpPr>
          <p:cNvPr id="7" name="AutoShape 7"/>
          <p:cNvSpPr/>
          <p:nvPr>
            <p:custDataLst>
              <p:tags r:id="rId7"/>
            </p:custDataLst>
          </p:nvPr>
        </p:nvSpPr>
        <p:spPr>
          <a:xfrm>
            <a:off x="5120005" y="140208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800" b="1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从轻情节</a:t>
            </a:r>
            <a:endParaRPr lang="en-US" sz="2800" b="1">
              <a:solidFill>
                <a:srgbClr val="00529B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9" name="AutoShape 9"/>
          <p:cNvSpPr/>
          <p:nvPr>
            <p:custDataLst>
              <p:tags r:id="rId8"/>
            </p:custDataLst>
          </p:nvPr>
        </p:nvSpPr>
        <p:spPr>
          <a:xfrm>
            <a:off x="8128000" y="1651000"/>
            <a:ext cx="3416300" cy="4342765"/>
          </a:xfrm>
          <a:prstGeom prst="roundRect">
            <a:avLst>
              <a:gd name="adj" fmla="val 444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2000" y="18796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>
            <p:custDataLst>
              <p:tags r:id="rId12"/>
            </p:custDataLst>
          </p:nvPr>
        </p:nvSpPr>
        <p:spPr>
          <a:xfrm>
            <a:off x="8890000" y="18542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裁量档次</a:t>
            </a:r>
            <a:endParaRPr lang="en-US" sz="2800" b="1" i="0" u="none" strike="noStrike">
              <a:solidFill>
                <a:srgbClr val="00529B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2" name="AutoShape 12"/>
          <p:cNvSpPr/>
          <p:nvPr>
            <p:custDataLst>
              <p:tags r:id="rId13"/>
            </p:custDataLst>
          </p:nvPr>
        </p:nvSpPr>
        <p:spPr>
          <a:xfrm>
            <a:off x="8382000" y="2540000"/>
            <a:ext cx="2844165" cy="22345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3341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适用情形：</a:t>
            </a:r>
            <a:r>
              <a:rPr lang="en-US" sz="2400" b="0" i="0" u="none" strike="noStrike">
                <a:solidFill>
                  <a:srgbClr val="475569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Ⅱ档情形 (中标且合同已履行)</a:t>
            </a:r>
            <a:endParaRPr lang="en-US" sz="2400" b="0" i="0" u="none" strike="noStrike">
              <a:solidFill>
                <a:srgbClr val="475569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5" name="AutoShape 15"/>
          <p:cNvSpPr/>
          <p:nvPr>
            <p:custDataLst>
              <p:tags r:id="rId14"/>
            </p:custDataLst>
          </p:nvPr>
        </p:nvSpPr>
        <p:spPr>
          <a:xfrm>
            <a:off x="5207000" y="43942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endParaRPr lang="en-US" sz="1100"/>
          </a:p>
        </p:txBody>
      </p:sp>
      <p:sp>
        <p:nvSpPr>
          <p:cNvPr id="16" name="AutoShape 16"/>
          <p:cNvSpPr/>
          <p:nvPr>
            <p:custDataLst>
              <p:tags r:id="rId15"/>
            </p:custDataLst>
          </p:nvPr>
        </p:nvSpPr>
        <p:spPr>
          <a:xfrm>
            <a:off x="4762500" y="2235200"/>
            <a:ext cx="2845435" cy="3581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2400" b="0" i="0" u="none" strike="noStrike">
                <a:solidFill>
                  <a:srgbClr val="475569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及时中止：主动提出解除合同意愿</a:t>
            </a:r>
            <a:endParaRPr lang="en-US" sz="2000"/>
          </a:p>
          <a:p>
            <a:pPr marL="0" indent="0" algn="l">
              <a:lnSpc>
                <a:spcPct val="117000"/>
              </a:lnSpc>
            </a:pPr>
            <a:r>
              <a:rPr lang="en-US" sz="2400" b="0" i="0" u="none" strike="noStrike">
                <a:solidFill>
                  <a:srgbClr val="475569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配合调查：</a:t>
            </a:r>
            <a:r>
              <a:rPr lang="zh-CN" altLang="en-US" sz="2400" b="0" i="0" u="none" strike="noStrike">
                <a:solidFill>
                  <a:srgbClr val="475569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积极配合财政部门查清案件事实</a:t>
            </a:r>
            <a:endParaRPr lang="zh-CN" altLang="en-US" sz="2400" b="0" i="0" u="none" strike="noStrike">
              <a:solidFill>
                <a:srgbClr val="475569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17000"/>
              </a:lnSpc>
            </a:pPr>
            <a:r>
              <a:rPr lang="en-US" sz="2400" b="0" i="0" u="none" strike="noStrike">
                <a:solidFill>
                  <a:srgbClr val="475569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</a:t>
            </a:r>
            <a:r>
              <a:rPr lang="zh-CN" altLang="en-US" sz="2400" b="0" i="0" u="none" strike="noStrike">
                <a:solidFill>
                  <a:srgbClr val="475569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另考虑《学历证明》所列信息真实、主观恶意较小，对某科技公司在</a:t>
            </a:r>
            <a:r>
              <a:rPr lang="en-US" altLang="en-US" sz="2400" b="0" i="0" u="none" strike="noStrike">
                <a:solidFill>
                  <a:srgbClr val="475569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Ⅱ</a:t>
            </a:r>
            <a:r>
              <a:rPr lang="zh-CN" altLang="en-US" sz="2400" b="0" i="0" u="none" strike="noStrike">
                <a:solidFill>
                  <a:srgbClr val="475569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档幅度内减轻处罚。</a:t>
            </a:r>
            <a:endParaRPr lang="en-US" sz="2400" b="0" i="0" u="none" strike="noStrike">
              <a:solidFill>
                <a:srgbClr val="475569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pic>
        <p:nvPicPr>
          <p:cNvPr id="18" name="Picture 1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382000" y="4419600"/>
            <a:ext cx="304800" cy="304800"/>
          </a:xfrm>
          <a:prstGeom prst="rect">
            <a:avLst/>
          </a:prstGeom>
        </p:spPr>
      </p:pic>
      <p:sp>
        <p:nvSpPr>
          <p:cNvPr id="19" name="AutoShape 19"/>
          <p:cNvSpPr/>
          <p:nvPr>
            <p:custDataLst>
              <p:tags r:id="rId19"/>
            </p:custDataLst>
          </p:nvPr>
        </p:nvSpPr>
        <p:spPr>
          <a:xfrm>
            <a:off x="8890000" y="43942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法律警示</a:t>
            </a:r>
            <a:endParaRPr lang="en-US" sz="1100"/>
          </a:p>
        </p:txBody>
      </p:sp>
      <p:sp>
        <p:nvSpPr>
          <p:cNvPr id="20" name="AutoShape 20"/>
          <p:cNvSpPr/>
          <p:nvPr>
            <p:custDataLst>
              <p:tags r:id="rId20"/>
            </p:custDataLst>
          </p:nvPr>
        </p:nvSpPr>
        <p:spPr>
          <a:xfrm>
            <a:off x="8382000" y="5080000"/>
            <a:ext cx="279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endParaRPr lang="en-US" sz="1200" b="0" i="0" u="none" strike="noStrike">
              <a:solidFill>
                <a:srgbClr val="FFFFFF">
                  <a:alpha val="80000"/>
                </a:srgbClr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一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：法律适用与裁量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77" r="2777"/>
          <a:stretch>
            <a:fillRect/>
          </a:stretch>
        </p:blipFill>
        <p:spPr>
          <a:xfrm>
            <a:off x="762000" y="1778000"/>
            <a:ext cx="4318000" cy="4572000"/>
          </a:xfrm>
          <a:prstGeom prst="roundRect">
            <a:avLst>
              <a:gd name="adj" fmla="val 3529"/>
            </a:avLst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6" name="AutoShape 6"/>
          <p:cNvSpPr/>
          <p:nvPr>
            <p:custDataLst>
              <p:tags r:id="rId3"/>
            </p:custDataLst>
          </p:nvPr>
        </p:nvSpPr>
        <p:spPr>
          <a:xfrm>
            <a:off x="5461000" y="1778000"/>
            <a:ext cx="76200" cy="13335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>
            <p:custDataLst>
              <p:tags r:id="rId4"/>
            </p:custDataLst>
          </p:nvPr>
        </p:nvSpPr>
        <p:spPr>
          <a:xfrm>
            <a:off x="5537835" y="1668780"/>
            <a:ext cx="6478905" cy="4953000"/>
          </a:xfrm>
          <a:prstGeom prst="roundRect">
            <a:avLst>
              <a:gd name="adj" fmla="val 888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>
            <p:custDataLst>
              <p:tags r:id="rId5"/>
            </p:custDataLst>
          </p:nvPr>
        </p:nvSpPr>
        <p:spPr>
          <a:xfrm>
            <a:off x="5461000" y="3111500"/>
            <a:ext cx="76200" cy="11430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>
            <p:custDataLst>
              <p:tags r:id="rId6"/>
            </p:custDataLst>
          </p:nvPr>
        </p:nvSpPr>
        <p:spPr>
          <a:xfrm>
            <a:off x="5730240" y="1908175"/>
            <a:ext cx="6159500" cy="464375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2400" b="1" i="0" u="none" strike="noStrike">
                <a:solidFill>
                  <a:srgbClr val="11182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裁量档次</a:t>
            </a:r>
            <a:endParaRPr lang="en-US"/>
          </a:p>
          <a:p>
            <a:pPr marL="0" indent="0" algn="l">
              <a:lnSpc>
                <a:spcPct val="108000"/>
              </a:lnSpc>
            </a:pPr>
            <a:r>
              <a:rPr lang="en-US" altLang="zh-CN" sz="16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   </a:t>
            </a: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《〈深圳经济特区政府采购条例〉行政处罚裁量权基准》第12项</a:t>
            </a:r>
            <a:r>
              <a:rPr lang="en-US" altLang="zh-CN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“</a:t>
            </a: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供应商隐瞒真实情况，提供虚假资料</a:t>
            </a:r>
            <a:r>
              <a:rPr lang="en-US" altLang="zh-CN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”</a:t>
            </a:r>
            <a:r>
              <a:rPr lang="en-US" altLang="en-US" sz="2000" b="1">
                <a:solidFill>
                  <a:srgbClr val="D9770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Ⅱ</a:t>
            </a:r>
            <a:r>
              <a:rPr lang="en-US" sz="2000" b="1">
                <a:solidFill>
                  <a:srgbClr val="D9770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档</a:t>
            </a: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：</a:t>
            </a:r>
            <a:endParaRPr lang="zh-CN" altLang="en-US" sz="20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（1）再次违反政府采购管理法律规范；</a:t>
            </a:r>
            <a:endParaRPr lang="zh-CN" altLang="en-US" sz="20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（2）</a:t>
            </a:r>
            <a:r>
              <a:rPr lang="en-US" sz="2000" b="1" i="0" u="none" strike="noStrike">
                <a:solidFill>
                  <a:srgbClr val="D9770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提供虚假资料，已中标、成交、入围，合同正在履行或履行完毕</a:t>
            </a: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；</a:t>
            </a:r>
            <a:endParaRPr lang="zh-CN" altLang="en-US" sz="20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（3）同时具备下列任意两种情形的：</a:t>
            </a:r>
            <a:endParaRPr lang="zh-CN" altLang="en-US" sz="20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①提供虚假资料 6 份以上；</a:t>
            </a:r>
            <a:endParaRPr lang="zh-CN" altLang="en-US" sz="20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②提供的虚假资料是国家机关出具的公文、证件、证明等文件；</a:t>
            </a:r>
            <a:endParaRPr lang="zh-CN" altLang="en-US" sz="20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③采购金额 1000 万元以上，不足 5000 万元；</a:t>
            </a:r>
            <a:endParaRPr lang="zh-CN" altLang="en-US" sz="20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（3）造成一定经济损失或者不良社会影响的其他情形。</a:t>
            </a:r>
            <a:endParaRPr lang="zh-CN" altLang="en-US" sz="20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4" name="AutoShape 14"/>
          <p:cNvSpPr/>
          <p:nvPr>
            <p:custDataLst>
              <p:tags r:id="rId7"/>
            </p:custDataLst>
          </p:nvPr>
        </p:nvSpPr>
        <p:spPr>
          <a:xfrm>
            <a:off x="5461000" y="4318000"/>
            <a:ext cx="76200" cy="20320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案例一：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某科技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公司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74700" y="12446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伪造学历证明文件案</a:t>
            </a:r>
            <a:endParaRPr lang="en-US" sz="3200" b="1" i="0" u="none" strike="noStrike">
              <a:solidFill>
                <a:srgbClr val="33333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291465" y="1934845"/>
            <a:ext cx="11620500" cy="4669155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DCE1E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762000" y="3162300"/>
            <a:ext cx="123825" cy="3441700"/>
          </a:xfrm>
          <a:prstGeom prst="roundRect">
            <a:avLst>
              <a:gd name="adj" fmla="val 0"/>
            </a:avLst>
          </a:prstGeom>
          <a:solidFill>
            <a:srgbClr val="D9302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665" y="2411095"/>
            <a:ext cx="645795" cy="645795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140460" y="2657475"/>
            <a:ext cx="10161905" cy="352107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《深圳经济特区政府采购条例》 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第五十七条第三项：供应商在政府采购中，有下列行为之一的，一至三年内禁止其参与本市政府采购，并由主管部门记入供应商诚信档案，处采购金额千分之十以上千分之二十以下罚款；情节严重的，取消其参与本市政府采购资格，处采购金额千分之二十以上千分之三十以下罚款，并由市场监管部门依法吊销其营业执照；给他人造成损失的，依法承担赔偿责任；构成犯罪的，依法追究刑事责任：： 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（三）隐瞒真实情况，提供虚假资料的。</a:t>
            </a:r>
            <a:endParaRPr 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案例一：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某科技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公司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74700" y="12446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伪造学历证明文件案</a:t>
            </a:r>
            <a:endParaRPr lang="en-US" sz="3200" b="1" i="0" u="none" strike="noStrike">
              <a:solidFill>
                <a:srgbClr val="33333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291465" y="1934845"/>
            <a:ext cx="11620500" cy="4669155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DCE1E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762000" y="3162300"/>
            <a:ext cx="123825" cy="3441700"/>
          </a:xfrm>
          <a:prstGeom prst="roundRect">
            <a:avLst>
              <a:gd name="adj" fmla="val 0"/>
            </a:avLst>
          </a:prstGeom>
          <a:solidFill>
            <a:srgbClr val="D9302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665" y="2411095"/>
            <a:ext cx="645795" cy="645795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140460" y="2657475"/>
            <a:ext cx="10161905" cy="352107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《深圳市政府采购行政处罚裁量权实施办法》（深财规〔2022〕2号）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第十一条 有下列情形之一的，可以作为界定从轻或者减轻行政处罚的因素：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（一）违法行为社会危害程度较小的；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（二）积极配合财政部门查清案件事实的；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（三）及时中止或者主动纠正政府采购违法行为的；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（四）其他依法可以从轻或者减轻行政处罚的。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案例二：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家具公司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065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PS伪造业绩证明材料案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2776220" y="1655445"/>
            <a:ext cx="5584825" cy="5082540"/>
          </a:xfrm>
          <a:prstGeom prst="roundRect">
            <a:avLst>
              <a:gd name="adj" fmla="val 3243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435" y="1655445"/>
            <a:ext cx="5446395" cy="4467860"/>
          </a:xfrm>
          <a:prstGeom prst="rect">
            <a:avLst/>
          </a:prstGeom>
        </p:spPr>
      </p:pic>
      <p:sp>
        <p:nvSpPr>
          <p:cNvPr id="34" name="AutoShape 22"/>
          <p:cNvSpPr/>
          <p:nvPr/>
        </p:nvSpPr>
        <p:spPr>
          <a:xfrm>
            <a:off x="3346450" y="6191250"/>
            <a:ext cx="444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示意图：伪造的项目验收报告与成交通知书样式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案例二：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家具公司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065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PS伪造业绩证明材料案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604000" y="1905000"/>
            <a:ext cx="4826000" cy="4699000"/>
          </a:xfrm>
          <a:prstGeom prst="roundRect">
            <a:avLst>
              <a:gd name="adj" fmla="val 3243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6794500" y="5842000"/>
            <a:ext cx="444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示意图：伪造的项目验收报告与成交通知书样式</a:t>
            </a:r>
            <a:endParaRPr lang="en-US" sz="110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0" y="2184400"/>
            <a:ext cx="4529455" cy="3715385"/>
          </a:xfrm>
          <a:prstGeom prst="rect">
            <a:avLst/>
          </a:prstGeom>
        </p:spPr>
      </p:pic>
      <p:sp>
        <p:nvSpPr>
          <p:cNvPr id="30" name="AutoShape 13"/>
          <p:cNvSpPr/>
          <p:nvPr/>
        </p:nvSpPr>
        <p:spPr>
          <a:xfrm>
            <a:off x="254000" y="1909445"/>
            <a:ext cx="5969000" cy="4694555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DCE1E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1" name="AutoShape 16"/>
          <p:cNvSpPr/>
          <p:nvPr/>
        </p:nvSpPr>
        <p:spPr>
          <a:xfrm>
            <a:off x="1038860" y="2032000"/>
            <a:ext cx="5267960" cy="440055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2800" b="1">
                <a:solidFill>
                  <a:srgbClr val="1F293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违法事实</a:t>
            </a:r>
            <a:endParaRPr lang="en-US" sz="2800"/>
          </a:p>
          <a:p>
            <a:pPr marL="0" indent="0" algn="l">
              <a:lnSpc>
                <a:spcPct val="117000"/>
              </a:lnSpc>
              <a:spcBef>
                <a:spcPts val="600"/>
              </a:spcBef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投标文件中提供2个项目共4份虚假的项目成交通知书和验收报告。</a:t>
            </a:r>
            <a:b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</a:b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政府采购业绩客观存在，但关键证明材料系通过图像处理软件伪造。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pic>
        <p:nvPicPr>
          <p:cNvPr id="3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120" y="2336800"/>
            <a:ext cx="586105" cy="586105"/>
          </a:xfrm>
          <a:prstGeom prst="rect">
            <a:avLst/>
          </a:prstGeom>
        </p:spPr>
      </p:pic>
      <p:sp>
        <p:nvSpPr>
          <p:cNvPr id="33" name="AutoShape 6"/>
          <p:cNvSpPr/>
          <p:nvPr/>
        </p:nvSpPr>
        <p:spPr>
          <a:xfrm>
            <a:off x="673735" y="3024505"/>
            <a:ext cx="164465" cy="355346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案例二：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家具公司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2065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PS伪造业绩证明材料案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604000" y="1905000"/>
            <a:ext cx="4826000" cy="4699000"/>
          </a:xfrm>
          <a:prstGeom prst="roundRect">
            <a:avLst>
              <a:gd name="adj" fmla="val 3243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6794500" y="5842000"/>
            <a:ext cx="444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示意图：伪造的项目验收报告与成交通知书样式</a:t>
            </a:r>
            <a:endParaRPr lang="en-US" sz="110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500" y="2184400"/>
            <a:ext cx="4529455" cy="3715385"/>
          </a:xfrm>
          <a:prstGeom prst="rect">
            <a:avLst/>
          </a:prstGeom>
        </p:spPr>
      </p:pic>
      <p:sp>
        <p:nvSpPr>
          <p:cNvPr id="30" name="AutoShape 13"/>
          <p:cNvSpPr/>
          <p:nvPr/>
        </p:nvSpPr>
        <p:spPr>
          <a:xfrm>
            <a:off x="254000" y="1909445"/>
            <a:ext cx="5969000" cy="4694555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DCE1E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1" name="AutoShape 16"/>
          <p:cNvSpPr/>
          <p:nvPr/>
        </p:nvSpPr>
        <p:spPr>
          <a:xfrm>
            <a:off x="1038860" y="2032000"/>
            <a:ext cx="4767580" cy="431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2800" b="1">
                <a:solidFill>
                  <a:srgbClr val="B45309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案件结果</a:t>
            </a:r>
            <a:endParaRPr lang="en-US" sz="2800"/>
          </a:p>
          <a:p>
            <a:pPr marL="0" indent="0" algn="l">
              <a:lnSpc>
                <a:spcPct val="100000"/>
              </a:lnSpc>
              <a:defRPr/>
            </a:pPr>
            <a:endParaRPr lang="en-US" sz="2800"/>
          </a:p>
          <a:p>
            <a:pPr marL="0" indent="0" algn="l">
              <a:lnSpc>
                <a:spcPct val="117000"/>
              </a:lnSpc>
              <a:spcBef>
                <a:spcPts val="600"/>
              </a:spcBef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该公司已中标且完成合同履行。</a:t>
            </a:r>
            <a:b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</a:b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调查中，公司承认员工为了投标便利，使用图像处理软件制作了虚假证明材料。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1" name="AutoShape 11"/>
          <p:cNvSpPr/>
          <p:nvPr>
            <p:custDataLst>
              <p:tags r:id="rId3"/>
            </p:custDataLst>
          </p:nvPr>
        </p:nvSpPr>
        <p:spPr>
          <a:xfrm>
            <a:off x="598170" y="2873375"/>
            <a:ext cx="144145" cy="3730625"/>
          </a:xfrm>
          <a:prstGeom prst="roundRect">
            <a:avLst>
              <a:gd name="adj" fmla="val 50000"/>
            </a:avLst>
          </a:prstGeom>
          <a:solidFill>
            <a:srgbClr val="EAB30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7195" y="2366645"/>
            <a:ext cx="506730" cy="5067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二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：法律适用与裁量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3810" b="3810"/>
          <a:stretch>
            <a:fillRect/>
          </a:stretch>
        </p:blipFill>
        <p:spPr>
          <a:xfrm>
            <a:off x="762000" y="1651000"/>
            <a:ext cx="3302000" cy="4572000"/>
          </a:xfrm>
          <a:prstGeom prst="roundRect">
            <a:avLst>
              <a:gd name="adj" fmla="val 4615"/>
            </a:avLst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4445000" y="1143000"/>
            <a:ext cx="3422650" cy="5080000"/>
          </a:xfrm>
          <a:prstGeom prst="roundRect">
            <a:avLst>
              <a:gd name="adj" fmla="val 444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9000" y="1460500"/>
            <a:ext cx="304800" cy="304800"/>
          </a:xfrm>
          <a:prstGeom prst="rect">
            <a:avLst/>
          </a:prstGeom>
        </p:spPr>
      </p:pic>
      <p:sp>
        <p:nvSpPr>
          <p:cNvPr id="7" name="AutoShape 7"/>
          <p:cNvSpPr/>
          <p:nvPr>
            <p:custDataLst>
              <p:tags r:id="rId7"/>
            </p:custDataLst>
          </p:nvPr>
        </p:nvSpPr>
        <p:spPr>
          <a:xfrm>
            <a:off x="5120005" y="140208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800" b="1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从轻情节</a:t>
            </a:r>
            <a:endParaRPr lang="en-US" sz="2800" b="1">
              <a:solidFill>
                <a:srgbClr val="00529B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9" name="AutoShape 9"/>
          <p:cNvSpPr/>
          <p:nvPr>
            <p:custDataLst>
              <p:tags r:id="rId8"/>
            </p:custDataLst>
          </p:nvPr>
        </p:nvSpPr>
        <p:spPr>
          <a:xfrm>
            <a:off x="8128000" y="1651000"/>
            <a:ext cx="3416300" cy="4342765"/>
          </a:xfrm>
          <a:prstGeom prst="roundRect">
            <a:avLst>
              <a:gd name="adj" fmla="val 444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2000" y="18796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>
            <p:custDataLst>
              <p:tags r:id="rId12"/>
            </p:custDataLst>
          </p:nvPr>
        </p:nvSpPr>
        <p:spPr>
          <a:xfrm>
            <a:off x="8890000" y="18542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裁量档次</a:t>
            </a:r>
            <a:endParaRPr lang="en-US" sz="2800" b="1" i="0" u="none" strike="noStrike">
              <a:solidFill>
                <a:srgbClr val="00529B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2" name="AutoShape 12"/>
          <p:cNvSpPr/>
          <p:nvPr>
            <p:custDataLst>
              <p:tags r:id="rId13"/>
            </p:custDataLst>
          </p:nvPr>
        </p:nvSpPr>
        <p:spPr>
          <a:xfrm>
            <a:off x="8382000" y="2540000"/>
            <a:ext cx="2844165" cy="22345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33415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适用情形：</a:t>
            </a:r>
            <a:r>
              <a:rPr lang="en-US" sz="2400" b="0" i="0" u="none" strike="noStrike">
                <a:solidFill>
                  <a:srgbClr val="475569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Ⅱ档情形 (中标且合同已履行)</a:t>
            </a:r>
            <a:endParaRPr lang="en-US" sz="2400" b="0" i="0" u="none" strike="noStrike">
              <a:solidFill>
                <a:srgbClr val="475569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5" name="AutoShape 15"/>
          <p:cNvSpPr/>
          <p:nvPr>
            <p:custDataLst>
              <p:tags r:id="rId14"/>
            </p:custDataLst>
          </p:nvPr>
        </p:nvSpPr>
        <p:spPr>
          <a:xfrm>
            <a:off x="5207000" y="43942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endParaRPr lang="en-US" sz="1100"/>
          </a:p>
        </p:txBody>
      </p:sp>
      <p:sp>
        <p:nvSpPr>
          <p:cNvPr id="16" name="AutoShape 16"/>
          <p:cNvSpPr/>
          <p:nvPr>
            <p:custDataLst>
              <p:tags r:id="rId15"/>
            </p:custDataLst>
          </p:nvPr>
        </p:nvSpPr>
        <p:spPr>
          <a:xfrm>
            <a:off x="4762500" y="2235200"/>
            <a:ext cx="2845435" cy="3581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</a:pPr>
            <a:r>
              <a:rPr lang="en-US" sz="2400" b="0" i="0" u="none" strike="noStrike">
                <a:solidFill>
                  <a:srgbClr val="475569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配合调查：</a:t>
            </a:r>
            <a:r>
              <a:rPr lang="zh-CN" altLang="en-US" sz="2400" b="0" i="0" u="none" strike="noStrike">
                <a:solidFill>
                  <a:srgbClr val="475569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积极配合财政部门查清案件事实，承认伪造了项目成交通知书和验收报告，某家具公司存在一个可以从轻或减轻处罚情形。</a:t>
            </a:r>
            <a:endParaRPr lang="zh-CN" altLang="en-US" sz="2400" b="0" i="0" u="none" strike="noStrike">
              <a:solidFill>
                <a:srgbClr val="475569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pic>
        <p:nvPicPr>
          <p:cNvPr id="18" name="Picture 1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382000" y="4419600"/>
            <a:ext cx="304800" cy="304800"/>
          </a:xfrm>
          <a:prstGeom prst="rect">
            <a:avLst/>
          </a:prstGeom>
        </p:spPr>
      </p:pic>
      <p:sp>
        <p:nvSpPr>
          <p:cNvPr id="19" name="AutoShape 19"/>
          <p:cNvSpPr/>
          <p:nvPr>
            <p:custDataLst>
              <p:tags r:id="rId19"/>
            </p:custDataLst>
          </p:nvPr>
        </p:nvSpPr>
        <p:spPr>
          <a:xfrm>
            <a:off x="8890000" y="4394200"/>
            <a:ext cx="228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FFFF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法律警示</a:t>
            </a:r>
            <a:endParaRPr lang="en-US" sz="1100"/>
          </a:p>
        </p:txBody>
      </p:sp>
      <p:sp>
        <p:nvSpPr>
          <p:cNvPr id="20" name="AutoShape 20"/>
          <p:cNvSpPr/>
          <p:nvPr>
            <p:custDataLst>
              <p:tags r:id="rId20"/>
            </p:custDataLst>
          </p:nvPr>
        </p:nvSpPr>
        <p:spPr>
          <a:xfrm>
            <a:off x="8382000" y="5080000"/>
            <a:ext cx="279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endParaRPr lang="en-US" sz="1200" b="0" i="0" u="none" strike="noStrike">
              <a:solidFill>
                <a:srgbClr val="FFFFFF">
                  <a:alpha val="80000"/>
                </a:srgbClr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二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：</a:t>
            </a:r>
            <a:r>
              <a:rPr lang="zh-CN" altLang="en-US" sz="3200" b="1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</a:t>
            </a:r>
            <a:r>
              <a:rPr lang="en-US" sz="3200" b="1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家具公司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74700" y="12446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PS伪造业绩证明材料案</a:t>
            </a:r>
            <a:endParaRPr lang="en-US" sz="3200" b="1" i="0" u="none" strike="noStrike">
              <a:solidFill>
                <a:srgbClr val="33333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291465" y="2099945"/>
            <a:ext cx="5931535" cy="4504055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DCE1E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762000" y="3162300"/>
            <a:ext cx="123825" cy="3441700"/>
          </a:xfrm>
          <a:prstGeom prst="roundRect">
            <a:avLst>
              <a:gd name="adj" fmla="val 0"/>
            </a:avLst>
          </a:prstGeom>
          <a:solidFill>
            <a:srgbClr val="D9302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665" y="2411095"/>
            <a:ext cx="645795" cy="645795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140460" y="2911475"/>
            <a:ext cx="4828540" cy="352107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2800" b="1" i="0" u="none" strike="noStrike">
                <a:solidFill>
                  <a:srgbClr val="1F293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处罚决定</a:t>
            </a:r>
            <a:endParaRPr lang="en-US" sz="2800"/>
          </a:p>
          <a:p>
            <a:pPr marL="0" algn="l">
              <a:lnSpc>
                <a:spcPct val="117000"/>
              </a:lnSpc>
              <a:spcBef>
                <a:spcPts val="600"/>
              </a:spcBef>
              <a:buSzTx/>
            </a:pPr>
            <a:r>
              <a:rPr lang="zh-CN" alt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禁止参与本市政府采购活动一年，并</a:t>
            </a:r>
            <a:r>
              <a:rPr lang="en-US" sz="2800" b="1">
                <a:solidFill>
                  <a:srgbClr val="D9302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记入供应商诚信档案</a:t>
            </a:r>
            <a:r>
              <a:rPr lang="zh-CN" alt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。</a:t>
            </a:r>
            <a:br>
              <a:rPr lang="zh-CN" alt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</a:br>
            <a:r>
              <a:rPr lang="zh-CN" alt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处以罚款人民币</a:t>
            </a:r>
            <a:r>
              <a:rPr lang="en-US" sz="2800" b="1">
                <a:solidFill>
                  <a:srgbClr val="D9302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73,181.85元</a:t>
            </a:r>
            <a:r>
              <a:rPr lang="zh-CN" alt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（采购金额的15‰）。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6477000" y="2032000"/>
            <a:ext cx="5080000" cy="4572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6604000" y="1905000"/>
            <a:ext cx="4826000" cy="4699000"/>
          </a:xfrm>
          <a:prstGeom prst="roundRect">
            <a:avLst>
              <a:gd name="adj" fmla="val 3243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2" name="AutoShape 22"/>
          <p:cNvSpPr/>
          <p:nvPr/>
        </p:nvSpPr>
        <p:spPr>
          <a:xfrm>
            <a:off x="6794500" y="5842000"/>
            <a:ext cx="4445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0000"/>
              </a:lnSpc>
              <a:defRPr/>
            </a:pPr>
            <a:r>
              <a:rPr lang="en-US" sz="1200" b="0" i="0" u="none" strike="noStrike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示意图：伪造的项目验收报告与成交通知书样式</a:t>
            </a:r>
            <a:endParaRPr lang="en-US" sz="110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0" y="2184400"/>
            <a:ext cx="4529455" cy="37153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291465" y="1934845"/>
            <a:ext cx="11620500" cy="4669155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DCE1E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762000" y="3162300"/>
            <a:ext cx="123825" cy="3441700"/>
          </a:xfrm>
          <a:prstGeom prst="roundRect">
            <a:avLst>
              <a:gd name="adj" fmla="val 0"/>
            </a:avLst>
          </a:prstGeom>
          <a:solidFill>
            <a:srgbClr val="D9302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665" y="2411095"/>
            <a:ext cx="645795" cy="645795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140460" y="2657475"/>
            <a:ext cx="10161905" cy="352107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《深圳经济特区政府采购条例》 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第五十七条第三项：供应商在政府采购中，有下列行为之一的，一至三年内禁止其参与本市政府采购，并由主管部门记入供应商诚信档案，处采购金额千分之十以上千分之二十以下罚款；情节严重的，取消其参与本市政府采购资格，处采购金额千分之二十以上千分之三十以下罚款，并由市场监管部门依法吊销其营业执照；给他人造成损失的，依法承担赔偿责任；构成犯罪的，依法追究刑事责任：： 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（三）隐瞒真实情况，提供虚假资料的。</a:t>
            </a:r>
            <a:endParaRPr 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5" name="AutoShape 3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二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：</a:t>
            </a:r>
            <a:r>
              <a:rPr lang="zh-CN" altLang="en-US" sz="3200" b="1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</a:t>
            </a:r>
            <a:r>
              <a:rPr lang="en-US" sz="3200" b="1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家具公司</a:t>
            </a:r>
            <a:endParaRPr lang="en-US" sz="1100"/>
          </a:p>
        </p:txBody>
      </p:sp>
      <p:sp>
        <p:nvSpPr>
          <p:cNvPr id="6" name="AutoShape 4"/>
          <p:cNvSpPr/>
          <p:nvPr/>
        </p:nvSpPr>
        <p:spPr>
          <a:xfrm>
            <a:off x="774700" y="12446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PS伪造业绩证明材料案</a:t>
            </a:r>
            <a:endParaRPr lang="en-US" sz="3200" b="1" i="0" u="none" strike="noStrike">
              <a:solidFill>
                <a:srgbClr val="33333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筑牢法治基石，维护营商环境</a:t>
            </a:r>
            <a:endParaRPr lang="en-US" sz="1100"/>
          </a:p>
        </p:txBody>
      </p:sp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588645" y="1363345"/>
            <a:ext cx="5102225" cy="4900930"/>
          </a:xfrm>
          <a:prstGeom prst="roundRect">
            <a:avLst>
              <a:gd name="adj" fmla="val 6666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845" y="1784985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>
            <p:custDataLst>
              <p:tags r:id="rId6"/>
            </p:custDataLst>
          </p:nvPr>
        </p:nvSpPr>
        <p:spPr>
          <a:xfrm>
            <a:off x="1223645" y="1515745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endParaRPr lang="en-US" sz="1100"/>
          </a:p>
        </p:txBody>
      </p:sp>
      <p:sp>
        <p:nvSpPr>
          <p:cNvPr id="7" name="AutoShape 7"/>
          <p:cNvSpPr/>
          <p:nvPr>
            <p:custDataLst>
              <p:tags r:id="rId7"/>
            </p:custDataLst>
          </p:nvPr>
        </p:nvSpPr>
        <p:spPr>
          <a:xfrm>
            <a:off x="762000" y="1858645"/>
            <a:ext cx="4761865" cy="359473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3200" b="0" i="0" u="none" strike="noStrike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       宪法是国家根本法，财政法治是法治政府建设的重要内容。</a:t>
            </a:r>
            <a:endParaRPr lang="en-US" sz="3200" b="0" i="0" u="none" strike="noStrike">
              <a:solidFill>
                <a:srgbClr val="374151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17000"/>
              </a:lnSpc>
              <a:defRPr/>
            </a:pPr>
            <a:r>
              <a:rPr lang="en-US" sz="3200" b="0" i="0" u="none" strike="noStrike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深圳市财政局始终坚持依法行政，严格规范政府采购秩序，坚决维护公开透明、公平竞争的营商环境。</a:t>
            </a:r>
            <a:endParaRPr lang="en-US" sz="3200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 t="18510" b="18510"/>
          <a:stretch>
            <a:fillRect/>
          </a:stretch>
        </p:blipFill>
        <p:spPr>
          <a:xfrm>
            <a:off x="6095365" y="1562735"/>
            <a:ext cx="5892800" cy="4380230"/>
          </a:xfrm>
          <a:prstGeom prst="roundRect">
            <a:avLst>
              <a:gd name="adj" fmla="val 4324"/>
            </a:avLst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291465" y="1934845"/>
            <a:ext cx="11620500" cy="4669155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DCE1E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762000" y="3162300"/>
            <a:ext cx="123825" cy="3441700"/>
          </a:xfrm>
          <a:prstGeom prst="roundRect">
            <a:avLst>
              <a:gd name="adj" fmla="val 0"/>
            </a:avLst>
          </a:prstGeom>
          <a:solidFill>
            <a:srgbClr val="D9302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665" y="2411095"/>
            <a:ext cx="645795" cy="645795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140460" y="2657475"/>
            <a:ext cx="10161905" cy="352107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《深圳市政府采购行政处罚裁量权实施办法》（深财规〔2022〕2号）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第十一条 有下列情形之一的，可以作为界定从轻或者减轻行政处罚的因素：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（一）违法行为社会危害程度较小的；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（二）积极配合财政部门查清案件事实的；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（三）及时中止或者主动纠正政府采购违法行为的；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0000"/>
              </a:lnSpc>
              <a:defRPr/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（四）其他依法可以从轻或者减轻行政处罚的。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5" name="AutoShape 3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二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：</a:t>
            </a:r>
            <a:r>
              <a:rPr lang="zh-CN" altLang="en-US" sz="3200" b="1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</a:t>
            </a:r>
            <a:r>
              <a:rPr lang="en-US" sz="3200" b="1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家具公司</a:t>
            </a:r>
            <a:endParaRPr lang="en-US" sz="1100"/>
          </a:p>
        </p:txBody>
      </p:sp>
      <p:sp>
        <p:nvSpPr>
          <p:cNvPr id="6" name="AutoShape 4"/>
          <p:cNvSpPr/>
          <p:nvPr/>
        </p:nvSpPr>
        <p:spPr>
          <a:xfrm>
            <a:off x="774700" y="12446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PS伪造业绩证明材料案</a:t>
            </a:r>
            <a:endParaRPr lang="en-US" sz="3200" b="1" i="0" u="none" strike="noStrike">
              <a:solidFill>
                <a:srgbClr val="33333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二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：法律适用与裁量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77" r="2777"/>
          <a:stretch>
            <a:fillRect/>
          </a:stretch>
        </p:blipFill>
        <p:spPr>
          <a:xfrm>
            <a:off x="762000" y="1778000"/>
            <a:ext cx="4318000" cy="4572000"/>
          </a:xfrm>
          <a:prstGeom prst="roundRect">
            <a:avLst>
              <a:gd name="adj" fmla="val 3529"/>
            </a:avLst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6" name="AutoShape 6"/>
          <p:cNvSpPr/>
          <p:nvPr>
            <p:custDataLst>
              <p:tags r:id="rId3"/>
            </p:custDataLst>
          </p:nvPr>
        </p:nvSpPr>
        <p:spPr>
          <a:xfrm>
            <a:off x="5461000" y="1778000"/>
            <a:ext cx="76200" cy="13335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>
            <p:custDataLst>
              <p:tags r:id="rId4"/>
            </p:custDataLst>
          </p:nvPr>
        </p:nvSpPr>
        <p:spPr>
          <a:xfrm>
            <a:off x="5537835" y="1668780"/>
            <a:ext cx="6478905" cy="4953000"/>
          </a:xfrm>
          <a:prstGeom prst="roundRect">
            <a:avLst>
              <a:gd name="adj" fmla="val 888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>
            <p:custDataLst>
              <p:tags r:id="rId5"/>
            </p:custDataLst>
          </p:nvPr>
        </p:nvSpPr>
        <p:spPr>
          <a:xfrm>
            <a:off x="5461000" y="3111500"/>
            <a:ext cx="76200" cy="11430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2" name="AutoShape 12"/>
          <p:cNvSpPr/>
          <p:nvPr>
            <p:custDataLst>
              <p:tags r:id="rId6"/>
            </p:custDataLst>
          </p:nvPr>
        </p:nvSpPr>
        <p:spPr>
          <a:xfrm>
            <a:off x="5730240" y="1908175"/>
            <a:ext cx="6159500" cy="464375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2400" b="1" i="0" u="none" strike="noStrike">
                <a:solidFill>
                  <a:srgbClr val="11182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裁量档次</a:t>
            </a:r>
            <a:endParaRPr lang="en-US"/>
          </a:p>
          <a:p>
            <a:pPr marL="0" indent="0" algn="l">
              <a:lnSpc>
                <a:spcPct val="108000"/>
              </a:lnSpc>
            </a:pPr>
            <a:r>
              <a:rPr lang="en-US" altLang="zh-CN" sz="16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   </a:t>
            </a: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《〈深圳经济特区政府采购条例〉行政处罚裁量权基准》第12项</a:t>
            </a:r>
            <a:r>
              <a:rPr lang="en-US" altLang="zh-CN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“</a:t>
            </a: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供应商隐瞒真实情况，提供虚假资料</a:t>
            </a:r>
            <a:r>
              <a:rPr lang="en-US" altLang="zh-CN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”</a:t>
            </a:r>
            <a:r>
              <a:rPr lang="en-US" altLang="en-US" sz="2000" b="1">
                <a:solidFill>
                  <a:srgbClr val="D9770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Ⅱ</a:t>
            </a:r>
            <a:r>
              <a:rPr lang="en-US" sz="2000" b="1">
                <a:solidFill>
                  <a:srgbClr val="D9770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档</a:t>
            </a: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：</a:t>
            </a:r>
            <a:endParaRPr lang="zh-CN" altLang="en-US" sz="20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（1）再次违反政府采购管理法律规范；</a:t>
            </a:r>
            <a:endParaRPr lang="zh-CN" altLang="en-US" sz="20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（2）</a:t>
            </a:r>
            <a:r>
              <a:rPr lang="en-US" sz="2000" b="1" i="0" u="none" strike="noStrike">
                <a:solidFill>
                  <a:srgbClr val="D9770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提供虚假资料，已中标、成交、入围，合同正在履行或履行完毕</a:t>
            </a: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；</a:t>
            </a:r>
            <a:endParaRPr lang="zh-CN" altLang="en-US" sz="20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（3）同时具备下列任意两种情形的：</a:t>
            </a:r>
            <a:endParaRPr lang="zh-CN" altLang="en-US" sz="20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①提供虚假资料 6 份以上；</a:t>
            </a:r>
            <a:endParaRPr lang="zh-CN" altLang="en-US" sz="20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②提供的虚假资料是国家机关出具的公文、证件、证明等文件；</a:t>
            </a:r>
            <a:endParaRPr lang="zh-CN" altLang="en-US" sz="20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③采购金额 1000 万元以上，不足 5000 万元；</a:t>
            </a:r>
            <a:endParaRPr lang="zh-CN" altLang="en-US" sz="20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zh-CN" altLang="en-US" sz="20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（3）造成一定经济损失或者不良社会影响的其他情形。</a:t>
            </a:r>
            <a:endParaRPr lang="zh-CN" altLang="en-US" sz="20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4" name="AutoShape 14"/>
          <p:cNvSpPr/>
          <p:nvPr>
            <p:custDataLst>
              <p:tags r:id="rId7"/>
            </p:custDataLst>
          </p:nvPr>
        </p:nvSpPr>
        <p:spPr>
          <a:xfrm>
            <a:off x="5461000" y="4318000"/>
            <a:ext cx="76200" cy="20320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7" name="AutoShape 17"/>
          <p:cNvSpPr/>
          <p:nvPr/>
        </p:nvSpPr>
        <p:spPr>
          <a:xfrm>
            <a:off x="3244850" y="2041525"/>
            <a:ext cx="5080000" cy="4572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17"/>
          <p:cNvPicPr>
            <a:picLocks noChangeAspect="1"/>
          </p:cNvPicPr>
          <p:nvPr/>
        </p:nvPicPr>
        <p:blipFill>
          <a:blip r:embed="rId2"/>
          <a:srcRect t="24" b="24"/>
          <a:stretch>
            <a:fillRect/>
          </a:stretch>
        </p:blipFill>
        <p:spPr>
          <a:xfrm>
            <a:off x="3625850" y="2041525"/>
            <a:ext cx="4572000" cy="3048000"/>
          </a:xfrm>
          <a:prstGeom prst="roundRect">
            <a:avLst>
              <a:gd name="adj" fmla="val 5000"/>
            </a:avLst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6" name="AutoShape 18"/>
          <p:cNvSpPr/>
          <p:nvPr/>
        </p:nvSpPr>
        <p:spPr>
          <a:xfrm>
            <a:off x="3625850" y="5343525"/>
            <a:ext cx="4572000" cy="1143000"/>
          </a:xfrm>
          <a:prstGeom prst="roundRect">
            <a:avLst>
              <a:gd name="adj" fmla="val 13333"/>
            </a:avLst>
          </a:prstGeom>
          <a:solidFill>
            <a:srgbClr val="00529B">
              <a:alpha val="8000"/>
            </a:srgbClr>
          </a:solidFill>
          <a:ln w="12700" cap="flat" cmpd="sng">
            <a:solidFill>
              <a:srgbClr val="00529B">
                <a:alpha val="30000"/>
              </a:srgbClr>
            </a:solidFill>
            <a:prstDash val="dash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19"/>
          <p:cNvSpPr/>
          <p:nvPr/>
        </p:nvSpPr>
        <p:spPr>
          <a:xfrm>
            <a:off x="3816350" y="5534025"/>
            <a:ext cx="419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“ 业绩真实 ≠ 合规投标 ”</a:t>
            </a:r>
            <a:endParaRPr lang="en-US" sz="1100"/>
          </a:p>
          <a:p>
            <a:pPr marL="0" indent="0" algn="ctr">
              <a:lnSpc>
                <a:spcPct val="125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印章真伪直接关系到投标文件的法律效力，任何伪造行为均不可取。</a:t>
            </a:r>
            <a:endParaRPr lang="en-US" sz="1300" b="0" i="0" u="none" strike="noStrike">
              <a:solidFill>
                <a:srgbClr val="374151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8" name="AutoShape 3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案例三：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实业公司</a:t>
            </a:r>
            <a:endParaRPr lang="en-US" sz="1100"/>
          </a:p>
        </p:txBody>
      </p:sp>
      <p:sp>
        <p:nvSpPr>
          <p:cNvPr id="9" name="AutoShape 4"/>
          <p:cNvSpPr/>
          <p:nvPr/>
        </p:nvSpPr>
        <p:spPr>
          <a:xfrm>
            <a:off x="762000" y="1270000"/>
            <a:ext cx="558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▎抠图伪造印章案</a:t>
            </a:r>
            <a:endParaRPr lang="en-US"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254000" y="1909445"/>
            <a:ext cx="5969000" cy="4694555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DCE1E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1038860" y="2032000"/>
            <a:ext cx="4681855" cy="440055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2800" b="1">
                <a:solidFill>
                  <a:srgbClr val="1F293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违法事实</a:t>
            </a:r>
            <a:endParaRPr lang="en-US" sz="2800"/>
          </a:p>
          <a:p>
            <a:pPr marL="0" indent="0" algn="l">
              <a:lnSpc>
                <a:spcPct val="117000"/>
              </a:lnSpc>
              <a:spcBef>
                <a:spcPts val="600"/>
              </a:spcBef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提供1份</a:t>
            </a:r>
            <a:r>
              <a:rPr lang="en-US" altLang="zh-CN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C</a:t>
            </a: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大学《政府采购履约情况反馈表》。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17000"/>
              </a:lnSpc>
              <a:spcBef>
                <a:spcPts val="600"/>
              </a:spcBef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业绩客观存在，但经司法鉴定，该反馈表上的印章系通过“抠图复制”手段伪造。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17000"/>
              </a:lnSpc>
              <a:spcBef>
                <a:spcPts val="600"/>
              </a:spcBef>
            </a:pP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6477000" y="2032000"/>
            <a:ext cx="5080000" cy="4572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120" y="2336800"/>
            <a:ext cx="688340" cy="688340"/>
          </a:xfrm>
          <a:prstGeom prst="rect">
            <a:avLst/>
          </a:prstGeom>
        </p:spPr>
      </p:pic>
      <p:sp>
        <p:nvSpPr>
          <p:cNvPr id="21" name="AutoShape 6"/>
          <p:cNvSpPr/>
          <p:nvPr/>
        </p:nvSpPr>
        <p:spPr>
          <a:xfrm>
            <a:off x="673735" y="3024505"/>
            <a:ext cx="164465" cy="355346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17"/>
          <p:cNvPicPr>
            <a:picLocks noChangeAspect="1"/>
          </p:cNvPicPr>
          <p:nvPr/>
        </p:nvPicPr>
        <p:blipFill>
          <a:blip r:embed="rId4"/>
          <a:srcRect t="24" b="24"/>
          <a:stretch>
            <a:fillRect/>
          </a:stretch>
        </p:blipFill>
        <p:spPr>
          <a:xfrm>
            <a:off x="6858000" y="2032000"/>
            <a:ext cx="4572000" cy="3048000"/>
          </a:xfrm>
          <a:prstGeom prst="roundRect">
            <a:avLst>
              <a:gd name="adj" fmla="val 5000"/>
            </a:avLst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6" name="AutoShape 18"/>
          <p:cNvSpPr/>
          <p:nvPr/>
        </p:nvSpPr>
        <p:spPr>
          <a:xfrm>
            <a:off x="6858000" y="5334000"/>
            <a:ext cx="4572000" cy="1143000"/>
          </a:xfrm>
          <a:prstGeom prst="roundRect">
            <a:avLst>
              <a:gd name="adj" fmla="val 13333"/>
            </a:avLst>
          </a:prstGeom>
          <a:solidFill>
            <a:srgbClr val="00529B">
              <a:alpha val="8000"/>
            </a:srgbClr>
          </a:solidFill>
          <a:ln w="12700" cap="flat" cmpd="sng">
            <a:solidFill>
              <a:srgbClr val="00529B">
                <a:alpha val="30000"/>
              </a:srgbClr>
            </a:solidFill>
            <a:prstDash val="dash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19"/>
          <p:cNvSpPr/>
          <p:nvPr/>
        </p:nvSpPr>
        <p:spPr>
          <a:xfrm>
            <a:off x="7048500" y="5524500"/>
            <a:ext cx="419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“ 业绩真实 ≠ 合规投标 ”</a:t>
            </a:r>
            <a:endParaRPr lang="en-US" sz="1100"/>
          </a:p>
          <a:p>
            <a:pPr marL="0" indent="0" algn="ctr">
              <a:lnSpc>
                <a:spcPct val="125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印章真伪直接关系到投标文件的法律效力，任何伪造行为均不可取。</a:t>
            </a:r>
            <a:endParaRPr lang="en-US" sz="1300" b="0" i="0" u="none" strike="noStrike">
              <a:solidFill>
                <a:srgbClr val="374151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8" name="AutoShape 3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案例三：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实业公司</a:t>
            </a:r>
            <a:endParaRPr lang="en-US" sz="1100"/>
          </a:p>
        </p:txBody>
      </p:sp>
      <p:sp>
        <p:nvSpPr>
          <p:cNvPr id="9" name="AutoShape 4"/>
          <p:cNvSpPr/>
          <p:nvPr/>
        </p:nvSpPr>
        <p:spPr>
          <a:xfrm>
            <a:off x="762000" y="1270000"/>
            <a:ext cx="558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▎抠图伪造印章案</a:t>
            </a:r>
            <a:endParaRPr lang="en-US"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0" name="AutoShape 20"/>
          <p:cNvSpPr/>
          <p:nvPr/>
        </p:nvSpPr>
        <p:spPr>
          <a:xfrm>
            <a:off x="6604000" y="1905000"/>
            <a:ext cx="4826000" cy="4699000"/>
          </a:xfrm>
          <a:prstGeom prst="roundRect">
            <a:avLst>
              <a:gd name="adj" fmla="val 3243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0" name="AutoShape 13"/>
          <p:cNvSpPr/>
          <p:nvPr/>
        </p:nvSpPr>
        <p:spPr>
          <a:xfrm>
            <a:off x="254000" y="1909445"/>
            <a:ext cx="5969000" cy="4694555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DCE1E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1" name="AutoShape 16"/>
          <p:cNvSpPr/>
          <p:nvPr/>
        </p:nvSpPr>
        <p:spPr>
          <a:xfrm>
            <a:off x="1038860" y="2032000"/>
            <a:ext cx="4767580" cy="431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2800" b="1">
                <a:solidFill>
                  <a:srgbClr val="B45309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案件结果</a:t>
            </a:r>
            <a:endParaRPr lang="en-US" sz="2800"/>
          </a:p>
          <a:p>
            <a:pPr marL="0" indent="0" algn="l">
              <a:lnSpc>
                <a:spcPct val="100000"/>
              </a:lnSpc>
              <a:defRPr/>
            </a:pPr>
            <a:endParaRPr lang="en-US" sz="2800"/>
          </a:p>
          <a:p>
            <a:pPr marL="0" indent="0" algn="l">
              <a:lnSpc>
                <a:spcPct val="108000"/>
              </a:lnSpc>
              <a:spcBef>
                <a:spcPts val="600"/>
              </a:spcBef>
            </a:pPr>
            <a:r>
              <a:rPr 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该公司的中标资格</a:t>
            </a:r>
            <a:r>
              <a:rPr lang="zh-CN" alt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已</a:t>
            </a:r>
            <a:r>
              <a:rPr 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被依法认定为无效。</a:t>
            </a:r>
            <a:endParaRPr 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</a:t>
            </a:r>
            <a:r>
              <a:rPr lang="zh-CN" alt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且</a:t>
            </a:r>
            <a:r>
              <a:rPr 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采购项目由投标排名第二的供应商递补中标，</a:t>
            </a:r>
            <a:r>
              <a:rPr lang="zh-CN" alt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对采购人造成的影响较低，其违法行为社会危害程度较小</a:t>
            </a:r>
            <a:r>
              <a:rPr 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。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1" name="AutoShape 11"/>
          <p:cNvSpPr/>
          <p:nvPr>
            <p:custDataLst>
              <p:tags r:id="rId2"/>
            </p:custDataLst>
          </p:nvPr>
        </p:nvSpPr>
        <p:spPr>
          <a:xfrm>
            <a:off x="598170" y="2873375"/>
            <a:ext cx="144145" cy="3730625"/>
          </a:xfrm>
          <a:prstGeom prst="roundRect">
            <a:avLst>
              <a:gd name="adj" fmla="val 50000"/>
            </a:avLst>
          </a:prstGeom>
          <a:solidFill>
            <a:srgbClr val="EAB308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195" y="2366645"/>
            <a:ext cx="506730" cy="506730"/>
          </a:xfrm>
          <a:prstGeom prst="rect">
            <a:avLst/>
          </a:prstGeom>
        </p:spPr>
      </p:pic>
      <p:sp>
        <p:nvSpPr>
          <p:cNvPr id="8" name="AutoShape 3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案例三：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实业公司</a:t>
            </a:r>
            <a:endParaRPr lang="en-US" sz="1100"/>
          </a:p>
        </p:txBody>
      </p:sp>
      <p:sp>
        <p:nvSpPr>
          <p:cNvPr id="9" name="AutoShape 4"/>
          <p:cNvSpPr/>
          <p:nvPr/>
        </p:nvSpPr>
        <p:spPr>
          <a:xfrm>
            <a:off x="762000" y="1270000"/>
            <a:ext cx="558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▎抠图伪造印章案</a:t>
            </a:r>
            <a:endParaRPr lang="en-US" sz="1100"/>
          </a:p>
        </p:txBody>
      </p:sp>
      <p:pic>
        <p:nvPicPr>
          <p:cNvPr id="5" name="Picture 17"/>
          <p:cNvPicPr>
            <a:picLocks noChangeAspect="1"/>
          </p:cNvPicPr>
          <p:nvPr/>
        </p:nvPicPr>
        <p:blipFill>
          <a:blip r:embed="rId6"/>
          <a:srcRect t="24" b="24"/>
          <a:stretch>
            <a:fillRect/>
          </a:stretch>
        </p:blipFill>
        <p:spPr>
          <a:xfrm>
            <a:off x="6858000" y="2032000"/>
            <a:ext cx="4572000" cy="3048000"/>
          </a:xfrm>
          <a:prstGeom prst="roundRect">
            <a:avLst>
              <a:gd name="adj" fmla="val 5000"/>
            </a:avLst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6" name="AutoShape 18"/>
          <p:cNvSpPr/>
          <p:nvPr/>
        </p:nvSpPr>
        <p:spPr>
          <a:xfrm>
            <a:off x="6858000" y="5334000"/>
            <a:ext cx="4572000" cy="1143000"/>
          </a:xfrm>
          <a:prstGeom prst="roundRect">
            <a:avLst>
              <a:gd name="adj" fmla="val 13333"/>
            </a:avLst>
          </a:prstGeom>
          <a:solidFill>
            <a:srgbClr val="00529B">
              <a:alpha val="8000"/>
            </a:srgbClr>
          </a:solidFill>
          <a:ln w="12700" cap="flat" cmpd="sng">
            <a:solidFill>
              <a:srgbClr val="00529B">
                <a:alpha val="30000"/>
              </a:srgbClr>
            </a:solidFill>
            <a:prstDash val="dash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19"/>
          <p:cNvSpPr/>
          <p:nvPr/>
        </p:nvSpPr>
        <p:spPr>
          <a:xfrm>
            <a:off x="7048500" y="5524500"/>
            <a:ext cx="419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“ 业绩真实 ≠ 合规投标 ”</a:t>
            </a:r>
            <a:endParaRPr lang="en-US" sz="1100"/>
          </a:p>
          <a:p>
            <a:pPr marL="0" indent="0" algn="ctr">
              <a:lnSpc>
                <a:spcPct val="125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印章真伪直接关系到投标文件的法律效力，任何伪造行为均不可取。</a:t>
            </a:r>
            <a:endParaRPr lang="en-US" sz="1300" b="0" i="0" u="none" strike="noStrike">
              <a:solidFill>
                <a:srgbClr val="374151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3" name="AutoShape 13"/>
          <p:cNvSpPr/>
          <p:nvPr/>
        </p:nvSpPr>
        <p:spPr>
          <a:xfrm>
            <a:off x="291465" y="2099945"/>
            <a:ext cx="5931535" cy="4504055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DCE1E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762000" y="3162300"/>
            <a:ext cx="123825" cy="3441700"/>
          </a:xfrm>
          <a:prstGeom prst="roundRect">
            <a:avLst>
              <a:gd name="adj" fmla="val 0"/>
            </a:avLst>
          </a:prstGeom>
          <a:solidFill>
            <a:srgbClr val="D9302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665" y="2411095"/>
            <a:ext cx="645795" cy="645795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140460" y="2911475"/>
            <a:ext cx="4828540" cy="352107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2800" b="1" i="0" u="none" strike="noStrike">
                <a:solidFill>
                  <a:srgbClr val="1F293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处罚决定</a:t>
            </a:r>
            <a:endParaRPr lang="en-US" sz="2800"/>
          </a:p>
          <a:p>
            <a:pPr marL="0" indent="0" algn="l">
              <a:lnSpc>
                <a:spcPct val="117000"/>
              </a:lnSpc>
              <a:spcBef>
                <a:spcPts val="600"/>
              </a:spcBef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将该公司</a:t>
            </a:r>
            <a:r>
              <a:rPr lang="en-US" sz="2800" b="1" i="0" u="none" strike="noStrike">
                <a:solidFill>
                  <a:srgbClr val="D9302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记入供应商诚信档案</a:t>
            </a: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。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17000"/>
              </a:lnSpc>
              <a:spcBef>
                <a:spcPts val="600"/>
              </a:spcBef>
            </a:pP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处以罚款人民币</a:t>
            </a:r>
            <a:r>
              <a:rPr lang="en-US" sz="2800" b="1" i="0" u="none" strike="noStrike">
                <a:solidFill>
                  <a:srgbClr val="D9302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65,262.51元</a:t>
            </a: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（按采购金额的1</a:t>
            </a:r>
            <a:r>
              <a:rPr lang="en-US" altLang="zh-CN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</a:t>
            </a:r>
            <a:r>
              <a:rPr lang="zh-CN" alt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‰计算）。</a:t>
            </a: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17000"/>
              </a:lnSpc>
              <a:spcBef>
                <a:spcPts val="600"/>
              </a:spcBef>
            </a:pPr>
            <a:endParaRPr lang="zh-CN" alt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6477000" y="2032000"/>
            <a:ext cx="5080000" cy="4572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17"/>
          <p:cNvPicPr>
            <a:picLocks noChangeAspect="1"/>
          </p:cNvPicPr>
          <p:nvPr/>
        </p:nvPicPr>
        <p:blipFill>
          <a:blip r:embed="rId4"/>
          <a:srcRect t="24" b="24"/>
          <a:stretch>
            <a:fillRect/>
          </a:stretch>
        </p:blipFill>
        <p:spPr>
          <a:xfrm>
            <a:off x="6858000" y="2032000"/>
            <a:ext cx="4572000" cy="3048000"/>
          </a:xfrm>
          <a:prstGeom prst="roundRect">
            <a:avLst>
              <a:gd name="adj" fmla="val 5000"/>
            </a:avLst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6" name="AutoShape 18"/>
          <p:cNvSpPr/>
          <p:nvPr/>
        </p:nvSpPr>
        <p:spPr>
          <a:xfrm>
            <a:off x="6858000" y="5334000"/>
            <a:ext cx="4572000" cy="1143000"/>
          </a:xfrm>
          <a:prstGeom prst="roundRect">
            <a:avLst>
              <a:gd name="adj" fmla="val 13333"/>
            </a:avLst>
          </a:prstGeom>
          <a:solidFill>
            <a:srgbClr val="00529B">
              <a:alpha val="8000"/>
            </a:srgbClr>
          </a:solidFill>
          <a:ln w="12700" cap="flat" cmpd="sng">
            <a:solidFill>
              <a:srgbClr val="00529B">
                <a:alpha val="30000"/>
              </a:srgbClr>
            </a:solidFill>
            <a:prstDash val="dash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7" name="AutoShape 19"/>
          <p:cNvSpPr/>
          <p:nvPr/>
        </p:nvSpPr>
        <p:spPr>
          <a:xfrm>
            <a:off x="7048500" y="5524500"/>
            <a:ext cx="4191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“ 业绩真实 ≠ 合规投标 ”</a:t>
            </a:r>
            <a:endParaRPr lang="en-US" sz="1100"/>
          </a:p>
          <a:p>
            <a:pPr marL="0" indent="0" algn="ctr">
              <a:lnSpc>
                <a:spcPct val="125000"/>
              </a:lnSpc>
              <a:spcBef>
                <a:spcPts val="800"/>
              </a:spcBef>
            </a:pPr>
            <a:r>
              <a:rPr lang="en-US" sz="1300" b="0" i="0" u="none" strike="noStrike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印章真伪直接关系到投标文件的法律效力，任何伪造行为均不可取。</a:t>
            </a:r>
            <a:endParaRPr lang="en-US" sz="1300" b="0" i="0" u="none" strike="noStrike">
              <a:solidFill>
                <a:srgbClr val="374151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8" name="AutoShape 3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案例三：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实业公司</a:t>
            </a:r>
            <a:endParaRPr lang="en-US" sz="1100"/>
          </a:p>
        </p:txBody>
      </p:sp>
      <p:sp>
        <p:nvSpPr>
          <p:cNvPr id="9" name="AutoShape 4"/>
          <p:cNvSpPr/>
          <p:nvPr/>
        </p:nvSpPr>
        <p:spPr>
          <a:xfrm>
            <a:off x="762000" y="1270000"/>
            <a:ext cx="558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1F293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▎抠图伪造印章案</a:t>
            </a:r>
            <a:endParaRPr lang="en-US"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案例三：法律适用与裁量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77" r="2777"/>
          <a:stretch>
            <a:fillRect/>
          </a:stretch>
        </p:blipFill>
        <p:spPr>
          <a:xfrm>
            <a:off x="762000" y="1778000"/>
            <a:ext cx="4318000" cy="4572000"/>
          </a:xfrm>
          <a:prstGeom prst="roundRect">
            <a:avLst>
              <a:gd name="adj" fmla="val 3529"/>
            </a:avLst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6" name="AutoShape 6"/>
          <p:cNvSpPr/>
          <p:nvPr>
            <p:custDataLst>
              <p:tags r:id="rId3"/>
            </p:custDataLst>
          </p:nvPr>
        </p:nvSpPr>
        <p:spPr>
          <a:xfrm>
            <a:off x="5461000" y="1778000"/>
            <a:ext cx="76200" cy="13335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>
            <p:custDataLst>
              <p:tags r:id="rId4"/>
            </p:custDataLst>
          </p:nvPr>
        </p:nvSpPr>
        <p:spPr>
          <a:xfrm>
            <a:off x="5594985" y="1784350"/>
            <a:ext cx="5835015" cy="2470150"/>
          </a:xfrm>
          <a:prstGeom prst="roundRect">
            <a:avLst>
              <a:gd name="adj" fmla="val 888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>
            <p:custDataLst>
              <p:tags r:id="rId5"/>
            </p:custDataLst>
          </p:nvPr>
        </p:nvSpPr>
        <p:spPr>
          <a:xfrm>
            <a:off x="5461000" y="3111500"/>
            <a:ext cx="76200" cy="11430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15000" y="2159000"/>
            <a:ext cx="457200" cy="457200"/>
          </a:xfrm>
          <a:prstGeom prst="rect">
            <a:avLst/>
          </a:prstGeom>
        </p:spPr>
      </p:pic>
      <p:sp>
        <p:nvSpPr>
          <p:cNvPr id="12" name="AutoShape 12"/>
          <p:cNvSpPr/>
          <p:nvPr>
            <p:custDataLst>
              <p:tags r:id="rId9"/>
            </p:custDataLst>
          </p:nvPr>
        </p:nvSpPr>
        <p:spPr>
          <a:xfrm>
            <a:off x="6477000" y="1908175"/>
            <a:ext cx="4699000" cy="222313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2800" b="1" i="0" u="none" strike="noStrike">
                <a:solidFill>
                  <a:srgbClr val="11182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裁量档次</a:t>
            </a:r>
            <a:endParaRPr lang="en-US" sz="1600"/>
          </a:p>
          <a:p>
            <a:pPr marL="0" indent="0" algn="l">
              <a:lnSpc>
                <a:spcPct val="108000"/>
              </a:lnSpc>
            </a:pPr>
            <a:r>
              <a:rPr lang="zh-CN" altLang="en-US" sz="1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该公司中标后经我局行政裁决被认定中标无效，其违法行为属于《〈深圳经济特区政府采购条例〉行政处罚裁量权基准》第12项“供应商隐瞒真实情况，提供虚假资料”的</a:t>
            </a:r>
            <a:r>
              <a:rPr lang="en-US" sz="1800" b="1">
                <a:solidFill>
                  <a:srgbClr val="D9770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Ⅰ档情形</a:t>
            </a:r>
            <a:r>
              <a:rPr lang="zh-CN" altLang="en-US" sz="1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。</a:t>
            </a:r>
            <a:endParaRPr lang="zh-CN" altLang="en-US" sz="1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3" name="AutoShape 13"/>
          <p:cNvSpPr/>
          <p:nvPr>
            <p:custDataLst>
              <p:tags r:id="rId10"/>
            </p:custDataLst>
          </p:nvPr>
        </p:nvSpPr>
        <p:spPr>
          <a:xfrm>
            <a:off x="5461000" y="4318000"/>
            <a:ext cx="5969000" cy="1143000"/>
          </a:xfrm>
          <a:prstGeom prst="roundRect">
            <a:avLst>
              <a:gd name="adj" fmla="val 888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>
            <p:custDataLst>
              <p:tags r:id="rId11"/>
            </p:custDataLst>
          </p:nvPr>
        </p:nvSpPr>
        <p:spPr>
          <a:xfrm>
            <a:off x="5461000" y="4318000"/>
            <a:ext cx="76200" cy="20320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15000" y="4572000"/>
            <a:ext cx="457200" cy="457200"/>
          </a:xfrm>
          <a:prstGeom prst="rect">
            <a:avLst/>
          </a:prstGeom>
        </p:spPr>
      </p:pic>
      <p:sp>
        <p:nvSpPr>
          <p:cNvPr id="17" name="AutoShape 17"/>
          <p:cNvSpPr/>
          <p:nvPr>
            <p:custDataLst>
              <p:tags r:id="rId15"/>
            </p:custDataLst>
          </p:nvPr>
        </p:nvSpPr>
        <p:spPr>
          <a:xfrm>
            <a:off x="5536565" y="5397500"/>
            <a:ext cx="5893435" cy="1143000"/>
          </a:xfrm>
          <a:prstGeom prst="roundRect">
            <a:avLst>
              <a:gd name="adj" fmla="val 888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>
            <p:custDataLst>
              <p:tags r:id="rId16"/>
            </p:custDataLst>
          </p:nvPr>
        </p:nvSpPr>
        <p:spPr>
          <a:xfrm>
            <a:off x="6477000" y="4445000"/>
            <a:ext cx="4699000" cy="184086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2800" b="1" i="0" u="none" strike="noStrike">
                <a:solidFill>
                  <a:srgbClr val="11182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从轻情节考量</a:t>
            </a:r>
            <a:endParaRPr lang="en-US" sz="1600"/>
          </a:p>
          <a:p>
            <a:pPr marL="0" indent="0" algn="l">
              <a:lnSpc>
                <a:spcPct val="108000"/>
              </a:lnSpc>
            </a:pPr>
            <a:r>
              <a:rPr lang="zh-CN" altLang="en-US" sz="1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该公司已被认定中标无效，且本项目顺位递补第二名中标，改公司的违法行为对采购人造成的影响较低，其违法行为社会危害程度较小。该公司存在一个可以从轻或减轻处罚的裁量因素。</a:t>
            </a:r>
            <a:endParaRPr lang="zh-CN" altLang="en-US" sz="1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案例三：法律适用与裁量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l="2777" r="2777"/>
          <a:stretch>
            <a:fillRect/>
          </a:stretch>
        </p:blipFill>
        <p:spPr>
          <a:xfrm>
            <a:off x="762000" y="1778000"/>
            <a:ext cx="4318000" cy="4572000"/>
          </a:xfrm>
          <a:prstGeom prst="roundRect">
            <a:avLst>
              <a:gd name="adj" fmla="val 3529"/>
            </a:avLst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  <p:sp>
        <p:nvSpPr>
          <p:cNvPr id="6" name="AutoShape 6"/>
          <p:cNvSpPr/>
          <p:nvPr>
            <p:custDataLst>
              <p:tags r:id="rId3"/>
            </p:custDataLst>
          </p:nvPr>
        </p:nvSpPr>
        <p:spPr>
          <a:xfrm>
            <a:off x="5461000" y="1778000"/>
            <a:ext cx="76200" cy="13335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>
            <p:custDataLst>
              <p:tags r:id="rId4"/>
            </p:custDataLst>
          </p:nvPr>
        </p:nvSpPr>
        <p:spPr>
          <a:xfrm>
            <a:off x="5537835" y="1668780"/>
            <a:ext cx="5892165" cy="4953000"/>
          </a:xfrm>
          <a:prstGeom prst="roundRect">
            <a:avLst>
              <a:gd name="adj" fmla="val 8888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0" name="AutoShape 10"/>
          <p:cNvSpPr/>
          <p:nvPr>
            <p:custDataLst>
              <p:tags r:id="rId5"/>
            </p:custDataLst>
          </p:nvPr>
        </p:nvSpPr>
        <p:spPr>
          <a:xfrm>
            <a:off x="5461000" y="3111500"/>
            <a:ext cx="76200" cy="11430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15000" y="2159000"/>
            <a:ext cx="457200" cy="457200"/>
          </a:xfrm>
          <a:prstGeom prst="rect">
            <a:avLst/>
          </a:prstGeom>
        </p:spPr>
      </p:pic>
      <p:sp>
        <p:nvSpPr>
          <p:cNvPr id="12" name="AutoShape 12"/>
          <p:cNvSpPr/>
          <p:nvPr>
            <p:custDataLst>
              <p:tags r:id="rId9"/>
            </p:custDataLst>
          </p:nvPr>
        </p:nvSpPr>
        <p:spPr>
          <a:xfrm>
            <a:off x="6172200" y="1908175"/>
            <a:ext cx="5257165" cy="433832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2800" b="1" i="0" u="none" strike="noStrike">
                <a:solidFill>
                  <a:srgbClr val="11182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裁量档次</a:t>
            </a:r>
            <a:endParaRPr lang="en-US" sz="1600"/>
          </a:p>
          <a:p>
            <a:pPr marL="0" indent="0" algn="l">
              <a:lnSpc>
                <a:spcPct val="108000"/>
              </a:lnSpc>
            </a:pPr>
            <a:r>
              <a:rPr lang="en-US" altLang="zh-CN" sz="1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   </a:t>
            </a:r>
            <a:r>
              <a:rPr lang="zh-CN" altLang="en-US" sz="24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《〈深圳经济特区政府采购条例〉行政处罚裁量权基准》第12项</a:t>
            </a:r>
            <a:r>
              <a:rPr lang="en-US" altLang="zh-CN" sz="24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“</a:t>
            </a:r>
            <a:r>
              <a:rPr lang="zh-CN" altLang="en-US" sz="24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供应商隐瞒真实情况，提供虚假资料</a:t>
            </a:r>
            <a:r>
              <a:rPr lang="en-US" altLang="zh-CN" sz="24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”</a:t>
            </a:r>
            <a:r>
              <a:rPr lang="en-US" sz="2400" b="1">
                <a:solidFill>
                  <a:srgbClr val="D9770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Ⅰ档</a:t>
            </a:r>
            <a:r>
              <a:rPr lang="zh-CN" altLang="en-US" sz="24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：</a:t>
            </a:r>
            <a:endParaRPr lang="zh-CN" altLang="en-US" sz="24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zh-CN" altLang="en-US" sz="24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（1）初次违反政府采购管理法律规范；</a:t>
            </a:r>
            <a:endParaRPr lang="zh-CN" altLang="en-US" sz="24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en-US" sz="2400" b="1" i="0" u="none" strike="noStrike">
                <a:solidFill>
                  <a:srgbClr val="D97706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（2）提供虚假资料，未中标、成交、入围；</a:t>
            </a:r>
            <a:endParaRPr lang="en-US" sz="2400" b="1" i="0" u="none" strike="noStrike">
              <a:solidFill>
                <a:srgbClr val="D97706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zh-CN" altLang="en-US" sz="24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（3）提供虚假资料，虽已中标、成交、入围，但是政府采购合同尚未履行；</a:t>
            </a:r>
            <a:endParaRPr lang="zh-CN" altLang="en-US" sz="24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l">
              <a:lnSpc>
                <a:spcPct val="108000"/>
              </a:lnSpc>
            </a:pPr>
            <a:r>
              <a:rPr lang="zh-CN" altLang="en-US" sz="24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（4）造成较小经济损失或者较小不良影响的其他情形。</a:t>
            </a:r>
            <a:endParaRPr lang="zh-CN" altLang="en-US" sz="24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4" name="AutoShape 14"/>
          <p:cNvSpPr/>
          <p:nvPr>
            <p:custDataLst>
              <p:tags r:id="rId10"/>
            </p:custDataLst>
          </p:nvPr>
        </p:nvSpPr>
        <p:spPr>
          <a:xfrm>
            <a:off x="5461000" y="4318000"/>
            <a:ext cx="76200" cy="2032000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三宗案例处罚结果对比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62000" y="1651000"/>
            <a:ext cx="10668000" cy="3302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762000" y="1651000"/>
            <a:ext cx="10668000" cy="76200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6" name="AutoShape 6"/>
          <p:cNvSpPr/>
          <p:nvPr/>
        </p:nvSpPr>
        <p:spPr>
          <a:xfrm>
            <a:off x="762000" y="17780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公司名称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3429000" y="17780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违法类型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096000" y="17780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处罚金额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763000" y="17780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FFFF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其他处罚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762000" y="2413000"/>
            <a:ext cx="10668000" cy="762000"/>
          </a:xfrm>
          <a:prstGeom prst="roundRect">
            <a:avLst>
              <a:gd name="adj" fmla="val 0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1" name="AutoShape 11"/>
          <p:cNvSpPr/>
          <p:nvPr/>
        </p:nvSpPr>
        <p:spPr>
          <a:xfrm>
            <a:off x="762000" y="25654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某科技公司</a:t>
            </a:r>
            <a:endParaRPr lang="en-US" sz="2000" b="1">
              <a:solidFill>
                <a:srgbClr val="1F2937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3429000" y="25654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伪造学历证明</a:t>
            </a:r>
            <a:endParaRPr lang="en-US" sz="2000" b="0" i="0" u="none" strike="noStrike">
              <a:solidFill>
                <a:srgbClr val="374151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096000" y="25654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B91C1C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23,740.50 元</a:t>
            </a:r>
            <a:endParaRPr lang="en-US" sz="2000" b="1" i="0" u="none" strike="noStrike">
              <a:solidFill>
                <a:srgbClr val="B91C1C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8763000" y="25654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记入诚信档案</a:t>
            </a:r>
            <a:endParaRPr lang="en-US" sz="1800" b="0" i="0" u="none" strike="noStrike">
              <a:solidFill>
                <a:srgbClr val="374151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762000" y="3175000"/>
            <a:ext cx="10668000" cy="762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762000" y="33274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algn="ctr">
              <a:lnSpc>
                <a:spcPct val="125000"/>
              </a:lnSpc>
              <a:buSzTx/>
              <a:defRPr/>
            </a:pPr>
            <a:r>
              <a:rPr lang="en-US" sz="2000" b="1" i="0" u="none" strike="noStrike">
                <a:solidFill>
                  <a:srgbClr val="1F293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某家具公司</a:t>
            </a:r>
            <a:endParaRPr lang="en-US" sz="2000" b="1">
              <a:solidFill>
                <a:srgbClr val="1F2937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3429000" y="33274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伪造业绩材料</a:t>
            </a:r>
            <a:endParaRPr lang="en-US" sz="2000" b="0" i="0" u="none" strike="noStrike">
              <a:solidFill>
                <a:srgbClr val="374151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6096000" y="33274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B91C1C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73,181.85 元</a:t>
            </a:r>
            <a:endParaRPr lang="en-US" sz="2000" b="1" i="0" u="none" strike="noStrike">
              <a:solidFill>
                <a:srgbClr val="B91C1C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8763000" y="33274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zh-CN" altLang="en-US" sz="1800" b="0" i="0" u="none" strike="noStrike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禁止参与本市政府采购活动一年</a:t>
            </a:r>
            <a:r>
              <a:rPr lang="en-US" sz="1800" b="0" i="0" u="none" strike="noStrike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，记入诚信档案</a:t>
            </a:r>
            <a:endParaRPr lang="en-US" sz="1800" b="0" i="0" u="none" strike="noStrike">
              <a:solidFill>
                <a:srgbClr val="374151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762000" y="3937000"/>
            <a:ext cx="10668000" cy="762000"/>
          </a:xfrm>
          <a:prstGeom prst="roundRect">
            <a:avLst>
              <a:gd name="adj" fmla="val 0"/>
            </a:avLst>
          </a:prstGeom>
          <a:solidFill>
            <a:srgbClr val="F3F4F6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1" name="AutoShape 21"/>
          <p:cNvSpPr/>
          <p:nvPr/>
        </p:nvSpPr>
        <p:spPr>
          <a:xfrm>
            <a:off x="762000" y="40894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algn="ctr">
              <a:lnSpc>
                <a:spcPct val="125000"/>
              </a:lnSpc>
              <a:buSzTx/>
              <a:defRPr/>
            </a:pPr>
            <a:r>
              <a:rPr lang="en-US" sz="2000" b="1">
                <a:solidFill>
                  <a:srgbClr val="1F293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</a:rPr>
              <a:t>某实业公司</a:t>
            </a:r>
            <a:endParaRPr lang="en-US" sz="2000" b="1">
              <a:solidFill>
                <a:srgbClr val="1F2937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3429000" y="40894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伪造印章</a:t>
            </a:r>
            <a:endParaRPr lang="en-US" sz="2000"/>
          </a:p>
        </p:txBody>
      </p:sp>
      <p:sp>
        <p:nvSpPr>
          <p:cNvPr id="23" name="AutoShape 23"/>
          <p:cNvSpPr/>
          <p:nvPr/>
        </p:nvSpPr>
        <p:spPr>
          <a:xfrm>
            <a:off x="6096000" y="40894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B91C1C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65,262.51 元</a:t>
            </a:r>
            <a:endParaRPr lang="en-US" sz="2000" b="1" i="0" u="none" strike="noStrike">
              <a:solidFill>
                <a:srgbClr val="B91C1C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8763000" y="4089400"/>
            <a:ext cx="2667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记入诚信档案</a:t>
            </a:r>
            <a:endParaRPr lang="en-US" sz="1800" b="0" i="0" u="none" strike="noStrike">
              <a:solidFill>
                <a:srgbClr val="374151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5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0" y="1524000"/>
            <a:ext cx="12192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共建公平公正的政府采购环境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0" y="2794000"/>
            <a:ext cx="1219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FFFFFF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结语</a:t>
            </a:r>
            <a:endParaRPr lang="en-US" sz="1100"/>
          </a:p>
          <a:p>
            <a:pPr marL="0" indent="0" algn="ctr">
              <a:lnSpc>
                <a:spcPct val="125000"/>
              </a:lnSpc>
              <a:spcBef>
                <a:spcPts val="1200"/>
              </a:spcBef>
            </a:pPr>
            <a:r>
              <a:rPr lang="zh-CN" altLang="en-US" sz="2000" b="0" i="0" u="none" strike="noStrike">
                <a:solidFill>
                  <a:srgbClr val="FFFFFF">
                    <a:alpha val="94902"/>
                  </a:srgbClr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政府采购零容忍，虚假材料绝不姑息。</a:t>
            </a:r>
            <a:endParaRPr lang="zh-CN" altLang="en-US" sz="2000" b="0" i="0" u="none" strike="noStrike">
              <a:solidFill>
                <a:srgbClr val="FFFFFF">
                  <a:alpha val="94902"/>
                </a:srgbClr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ctr">
              <a:lnSpc>
                <a:spcPct val="125000"/>
              </a:lnSpc>
              <a:spcBef>
                <a:spcPts val="1200"/>
              </a:spcBef>
            </a:pPr>
            <a:r>
              <a:rPr lang="zh-CN" altLang="en-US" sz="2000" b="0" i="0" u="none" strike="noStrike">
                <a:solidFill>
                  <a:srgbClr val="FFFFFF">
                    <a:alpha val="94902"/>
                  </a:srgbClr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依法投标不越红线，诚信履约守住底线，携手共创政采蓝天。</a:t>
            </a:r>
            <a:endParaRPr lang="zh-CN" altLang="en-US" sz="2000" b="0" i="0" u="none" strike="noStrike">
              <a:solidFill>
                <a:srgbClr val="FFFFFF">
                  <a:alpha val="94902"/>
                </a:srgbClr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0" y="5588000"/>
            <a:ext cx="1219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FFFFFF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深圳市财政局 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筑牢法治基石，维护营商环境</a:t>
            </a:r>
            <a:endParaRPr lang="en-US" sz="1100"/>
          </a:p>
        </p:txBody>
      </p:sp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588645" y="1363345"/>
            <a:ext cx="5102225" cy="4900930"/>
          </a:xfrm>
          <a:prstGeom prst="roundRect">
            <a:avLst>
              <a:gd name="adj" fmla="val 6666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845" y="1784985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>
            <p:custDataLst>
              <p:tags r:id="rId6"/>
            </p:custDataLst>
          </p:nvPr>
        </p:nvSpPr>
        <p:spPr>
          <a:xfrm>
            <a:off x="1223645" y="1515745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endParaRPr lang="en-US" sz="1100"/>
          </a:p>
        </p:txBody>
      </p:sp>
      <p:sp>
        <p:nvSpPr>
          <p:cNvPr id="7" name="AutoShape 7"/>
          <p:cNvSpPr/>
          <p:nvPr>
            <p:custDataLst>
              <p:tags r:id="rId7"/>
            </p:custDataLst>
          </p:nvPr>
        </p:nvSpPr>
        <p:spPr>
          <a:xfrm>
            <a:off x="762000" y="2087245"/>
            <a:ext cx="4761865" cy="359473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sz="3200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       全面依法治国是国家治理的深刻革命。政府采购作为公共财政管理的关键环节，必须严守法律底线，始终坚持“公开、公平、公正”的核心原则，确保每一分财政资金都在阳光下运行。</a:t>
            </a:r>
            <a:endParaRPr lang="en-US" sz="3200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 t="18510" b="18510"/>
          <a:stretch>
            <a:fillRect/>
          </a:stretch>
        </p:blipFill>
        <p:spPr>
          <a:xfrm>
            <a:off x="6095365" y="1562735"/>
            <a:ext cx="5892800" cy="4380230"/>
          </a:xfrm>
          <a:prstGeom prst="roundRect">
            <a:avLst>
              <a:gd name="adj" fmla="val 4324"/>
            </a:avLst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筑牢法治基石，维护营商环境</a:t>
            </a:r>
            <a:endParaRPr lang="en-US" sz="1100"/>
          </a:p>
        </p:txBody>
      </p:sp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588645" y="1363345"/>
            <a:ext cx="5102225" cy="4900930"/>
          </a:xfrm>
          <a:prstGeom prst="roundRect">
            <a:avLst>
              <a:gd name="adj" fmla="val 6666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marL="0" indent="0" algn="l">
              <a:lnSpc>
                <a:spcPct val="117000"/>
              </a:lnSpc>
              <a:defRPr/>
            </a:pPr>
            <a:r>
              <a:rPr lang="en-US" altLang="zh-CN" sz="3200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       </a:t>
            </a:r>
            <a:r>
              <a:rPr lang="zh-CN" altLang="en-US" sz="3200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我局</a:t>
            </a:r>
            <a:r>
              <a:rPr lang="en-US" sz="3200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选取典型行政处罚案例，通过“以案释法、以法明理”，强化供应商法治意识，警示市场主体：诚信是经营之本，守法是发展之基。</a:t>
            </a:r>
            <a:endParaRPr sz="3200"/>
          </a:p>
        </p:txBody>
      </p:sp>
      <p:pic>
        <p:nvPicPr>
          <p:cNvPr id="5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8845" y="227076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>
            <p:custDataLst>
              <p:tags r:id="rId6"/>
            </p:custDataLst>
          </p:nvPr>
        </p:nvSpPr>
        <p:spPr>
          <a:xfrm>
            <a:off x="1223645" y="1515745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endParaRPr lang="en-US" sz="1100"/>
          </a:p>
        </p:txBody>
      </p:sp>
      <p:sp>
        <p:nvSpPr>
          <p:cNvPr id="7" name="AutoShape 7"/>
          <p:cNvSpPr/>
          <p:nvPr>
            <p:custDataLst>
              <p:tags r:id="rId7"/>
            </p:custDataLst>
          </p:nvPr>
        </p:nvSpPr>
        <p:spPr>
          <a:xfrm>
            <a:off x="762000" y="2087245"/>
            <a:ext cx="4761865" cy="359473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defRPr/>
            </a:pPr>
            <a:endParaRPr lang="en-US" sz="3200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rcRect t="18510" b="18510"/>
          <a:stretch>
            <a:fillRect/>
          </a:stretch>
        </p:blipFill>
        <p:spPr>
          <a:xfrm>
            <a:off x="6095365" y="1562735"/>
            <a:ext cx="5892800" cy="4380230"/>
          </a:xfrm>
          <a:prstGeom prst="roundRect">
            <a:avLst>
              <a:gd name="adj" fmla="val 4324"/>
            </a:avLst>
          </a:prstGeom>
          <a:noFill/>
          <a:ln w="38100" cap="flat" cmpd="sng">
            <a:solidFill>
              <a:srgbClr val="FFFFFF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案件共性分析</a:t>
            </a:r>
            <a:endParaRPr lang="en-US" sz="1100"/>
          </a:p>
        </p:txBody>
      </p:sp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762000" y="1651000"/>
            <a:ext cx="5187950" cy="42291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1016000" y="2108200"/>
            <a:ext cx="1143000" cy="1143000"/>
          </a:xfrm>
          <a:prstGeom prst="ellipse">
            <a:avLst/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000" y="2362200"/>
            <a:ext cx="635000" cy="635000"/>
          </a:xfrm>
          <a:prstGeom prst="rect">
            <a:avLst/>
          </a:prstGeom>
        </p:spPr>
      </p:pic>
      <p:sp>
        <p:nvSpPr>
          <p:cNvPr id="7" name="AutoShape 7"/>
          <p:cNvSpPr/>
          <p:nvPr>
            <p:custDataLst>
              <p:tags r:id="rId7"/>
            </p:custDataLst>
          </p:nvPr>
        </p:nvSpPr>
        <p:spPr>
          <a:xfrm>
            <a:off x="2269490" y="1968500"/>
            <a:ext cx="3445510" cy="368046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28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01. 事实与材料分离</a:t>
            </a:r>
            <a:endParaRPr lang="en-US" sz="1600"/>
          </a:p>
          <a:p>
            <a:pPr marL="0" indent="0" algn="l">
              <a:lnSpc>
                <a:spcPct val="117000"/>
              </a:lnSpc>
              <a:spcBef>
                <a:spcPts val="1000"/>
              </a:spcBef>
            </a:pPr>
            <a:r>
              <a:rPr lang="en-US" sz="2000" b="0" i="0" u="none" strike="noStrike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项目业绩、学历信息等客观事实真实存在，但供应商用于投标的相关证明材料并非真实来源，而是通过伪造手段获得。</a:t>
            </a:r>
            <a:endParaRPr lang="en-US" sz="2000" b="0" i="0" u="none" strike="noStrike">
              <a:solidFill>
                <a:srgbClr val="374151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8" name="AutoShape 8"/>
          <p:cNvSpPr/>
          <p:nvPr>
            <p:custDataLst>
              <p:tags r:id="rId8"/>
            </p:custDataLst>
          </p:nvPr>
        </p:nvSpPr>
        <p:spPr>
          <a:xfrm>
            <a:off x="6213475" y="1651000"/>
            <a:ext cx="5216525" cy="42291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9" name="AutoShape 9"/>
          <p:cNvSpPr/>
          <p:nvPr>
            <p:custDataLst>
              <p:tags r:id="rId9"/>
            </p:custDataLst>
          </p:nvPr>
        </p:nvSpPr>
        <p:spPr>
          <a:xfrm>
            <a:off x="6477000" y="2108200"/>
            <a:ext cx="1143000" cy="1143000"/>
          </a:xfrm>
          <a:prstGeom prst="ellipse">
            <a:avLst/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31000" y="2362200"/>
            <a:ext cx="635000" cy="635000"/>
          </a:xfrm>
          <a:prstGeom prst="rect">
            <a:avLst/>
          </a:prstGeom>
        </p:spPr>
      </p:pic>
      <p:sp>
        <p:nvSpPr>
          <p:cNvPr id="11" name="AutoShape 11"/>
          <p:cNvSpPr/>
          <p:nvPr>
            <p:custDataLst>
              <p:tags r:id="rId13"/>
            </p:custDataLst>
          </p:nvPr>
        </p:nvSpPr>
        <p:spPr>
          <a:xfrm>
            <a:off x="7893050" y="2362200"/>
            <a:ext cx="3282950" cy="301625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28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02. 技术手段造假</a:t>
            </a:r>
            <a:endParaRPr lang="en-US" sz="2800" b="1">
              <a:solidFill>
                <a:srgbClr val="00529B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</a:endParaRPr>
          </a:p>
          <a:p>
            <a:pPr marL="0" indent="0" algn="l">
              <a:lnSpc>
                <a:spcPct val="117000"/>
              </a:lnSpc>
              <a:spcBef>
                <a:spcPts val="1000"/>
              </a:spcBef>
            </a:pPr>
            <a:r>
              <a:rPr lang="en-US" sz="2000" b="0" i="0" u="none" strike="noStrike">
                <a:solidFill>
                  <a:srgbClr val="374151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对原有证明文件进行复制、抠图、拼接，或直接伪造相关公章，制作虚假投标材料。</a:t>
            </a:r>
            <a:endParaRPr lang="en-US" sz="2000" b="0" i="0" u="none" strike="noStrike">
              <a:solidFill>
                <a:srgbClr val="374151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70000" y="4902200"/>
            <a:ext cx="635000" cy="6350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31000" y="4902200"/>
            <a:ext cx="635000" cy="63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案例一：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某科技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公司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74700" y="12446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伪造学历证明文件案</a:t>
            </a:r>
            <a:endParaRPr lang="en-US" sz="3200" b="1" i="0" u="none" strike="noStrike">
              <a:solidFill>
                <a:srgbClr val="33333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2122170" y="1802765"/>
            <a:ext cx="6553200" cy="405003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2367915" y="6093460"/>
            <a:ext cx="6061075" cy="78803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图示：伪造的学历证明文件</a:t>
            </a:r>
            <a:endParaRPr lang="en-US" sz="1600" b="0" i="0" u="none" strike="noStrike">
              <a:solidFill>
                <a:srgbClr val="6B7280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ctr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注：本案中虽学历信息为真，但证明文件及公章均属伪造</a:t>
            </a:r>
            <a:endParaRPr lang="en-US" sz="1600" b="0" i="0" u="none" strike="noStrike">
              <a:solidFill>
                <a:srgbClr val="6B7280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70" y="1790700"/>
            <a:ext cx="6299200" cy="43243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案例一：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某科技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公司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74700" y="12446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伪造学历证明文件案</a:t>
            </a:r>
            <a:endParaRPr lang="en-US" sz="3200" b="1" i="0" u="none" strike="noStrike">
              <a:solidFill>
                <a:srgbClr val="33333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254000" y="1909445"/>
            <a:ext cx="5969000" cy="4694555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DCE1E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1038860" y="2032000"/>
            <a:ext cx="5267960" cy="440055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2800" b="1">
                <a:solidFill>
                  <a:srgbClr val="1F293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违法事实</a:t>
            </a:r>
            <a:endParaRPr lang="en-US" sz="2800"/>
          </a:p>
          <a:p>
            <a:pPr marL="0" indent="0" algn="l">
              <a:lnSpc>
                <a:spcPct val="117000"/>
              </a:lnSpc>
              <a:spcBef>
                <a:spcPts val="600"/>
              </a:spcBef>
            </a:pPr>
            <a:r>
              <a:rPr 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</a:t>
            </a:r>
            <a:r>
              <a:rPr lang="zh-CN" alt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当事人</a:t>
            </a:r>
            <a:r>
              <a:rPr 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提供1份加盖虚假“A大学”公章的《学历证明》</a:t>
            </a:r>
            <a:r>
              <a:rPr lang="zh-CN" alt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。经核查，该公章并非</a:t>
            </a:r>
            <a:r>
              <a:rPr lang="en-US" altLang="zh-CN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A</a:t>
            </a:r>
            <a:r>
              <a:rPr lang="zh-CN" alt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大学加盖，系</a:t>
            </a:r>
            <a:r>
              <a:rPr lang="en-US" altLang="zh-CN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PS</a:t>
            </a:r>
            <a:r>
              <a:rPr lang="zh-CN" alt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复制粘贴生成，即</a:t>
            </a:r>
            <a:r>
              <a:rPr 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文件本身系伪造。</a:t>
            </a:r>
            <a:br>
              <a:rPr lang="en-US" sz="2800">
                <a:solidFill>
                  <a:srgbClr val="1F2329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</a:br>
            <a:r>
              <a:rPr 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尽管该员工的学历信息真实有效，但证明文件及公章均为虚假，构成提供虚假材料。</a:t>
            </a:r>
            <a:endParaRPr 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6477000" y="2032000"/>
            <a:ext cx="5080000" cy="4572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6667500" y="5524500"/>
            <a:ext cx="469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图示：伪造的学历证明文件</a:t>
            </a:r>
            <a:endParaRPr lang="en-US" sz="1600" b="0" i="0" u="none" strike="noStrike">
              <a:solidFill>
                <a:srgbClr val="6B7280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ctr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注：本案中虽学历信息为真，</a:t>
            </a:r>
            <a:endParaRPr lang="en-US" sz="1600" b="0" i="0" u="none" strike="noStrike">
              <a:solidFill>
                <a:srgbClr val="6B7280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ctr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但证明文件及公章均属伪造</a:t>
            </a:r>
            <a:endParaRPr lang="en-US" sz="1600" b="0" i="0" u="none" strike="noStrike">
              <a:solidFill>
                <a:srgbClr val="6B7280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pic>
        <p:nvPicPr>
          <p:cNvPr id="2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120" y="2336800"/>
            <a:ext cx="688340" cy="688340"/>
          </a:xfrm>
          <a:prstGeom prst="rect">
            <a:avLst/>
          </a:prstGeom>
        </p:spPr>
      </p:pic>
      <p:sp>
        <p:nvSpPr>
          <p:cNvPr id="21" name="AutoShape 6"/>
          <p:cNvSpPr/>
          <p:nvPr/>
        </p:nvSpPr>
        <p:spPr>
          <a:xfrm>
            <a:off x="673735" y="3024505"/>
            <a:ext cx="164465" cy="3553460"/>
          </a:xfrm>
          <a:prstGeom prst="roundRect">
            <a:avLst>
              <a:gd name="adj" fmla="val 0"/>
            </a:avLst>
          </a:prstGeom>
          <a:solidFill>
            <a:srgbClr val="00529B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850" y="2084705"/>
            <a:ext cx="5010150" cy="34397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案例一：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某科技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公司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74700" y="12446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伪造学历证明文件案</a:t>
            </a:r>
            <a:endParaRPr lang="en-US" sz="3200" b="1" i="0" u="none" strike="noStrike">
              <a:solidFill>
                <a:srgbClr val="33333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291465" y="2099945"/>
            <a:ext cx="5931535" cy="4504055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DCE1E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6" name="AutoShape 16"/>
          <p:cNvSpPr/>
          <p:nvPr/>
        </p:nvSpPr>
        <p:spPr>
          <a:xfrm>
            <a:off x="1140460" y="2911475"/>
            <a:ext cx="4828540" cy="352107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17000"/>
              </a:lnSpc>
              <a:spcBef>
                <a:spcPts val="600"/>
              </a:spcBef>
            </a:pPr>
            <a:r>
              <a:rPr 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该公司已中标并履行相关合同，期间主动提出解除合同但未获采购方同意。</a:t>
            </a:r>
            <a:br>
              <a:rPr lang="en-US" sz="2800">
                <a:solidFill>
                  <a:srgbClr val="1F2329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</a:br>
            <a:r>
              <a:rPr lang="en-US" sz="2800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在财政部门调查过程中，该公司积极配合调查，如实提供了相关情况说明。</a:t>
            </a:r>
            <a:endParaRPr 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6477000" y="2032000"/>
            <a:ext cx="5080000" cy="4572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6667500" y="5524500"/>
            <a:ext cx="469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图示：伪造的学历证明文件（示意图</a:t>
            </a:r>
            <a:r>
              <a:rPr lang="zh-CN" altLang="en-US" sz="1600" b="0" i="0" u="none" strike="noStrike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为</a:t>
            </a:r>
            <a:r>
              <a:rPr lang="en-US" altLang="zh-CN" sz="1600" b="0" i="0" u="none" strike="noStrike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AI</a:t>
            </a:r>
            <a:r>
              <a:rPr lang="zh-CN" altLang="en-US" sz="1600" b="0" i="0" u="none" strike="noStrike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制作</a:t>
            </a:r>
            <a:r>
              <a:rPr lang="en-US" sz="1600" b="0" i="0" u="none" strike="noStrike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）</a:t>
            </a:r>
            <a:br>
              <a:rPr lang="en-US" sz="1600" b="0" i="0" u="none" strike="noStrike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</a:br>
            <a:r>
              <a:rPr lang="en-US" sz="1600" b="0" i="0" u="none" strike="noStrike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注：本案中虽学历信息为真，</a:t>
            </a:r>
            <a:endParaRPr lang="en-US" sz="1600" b="0" i="0" u="none" strike="noStrike">
              <a:solidFill>
                <a:srgbClr val="6B7280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ctr">
              <a:lnSpc>
                <a:spcPct val="108000"/>
              </a:lnSpc>
              <a:defRPr/>
            </a:pPr>
            <a:r>
              <a:rPr lang="en-US" sz="1600" b="0" i="0" u="none" strike="noStrike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但证明文件及公章均属伪造</a:t>
            </a:r>
            <a:endParaRPr lang="en-US" sz="1600" b="0" i="0" u="none" strike="noStrike">
              <a:solidFill>
                <a:srgbClr val="6B7280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5" name="AutoShape 10"/>
          <p:cNvSpPr/>
          <p:nvPr/>
        </p:nvSpPr>
        <p:spPr>
          <a:xfrm>
            <a:off x="597535" y="3024505"/>
            <a:ext cx="164465" cy="3579495"/>
          </a:xfrm>
          <a:prstGeom prst="roundRect">
            <a:avLst>
              <a:gd name="adj" fmla="val 0"/>
            </a:avLst>
          </a:prstGeom>
          <a:solidFill>
            <a:srgbClr val="10B981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705" y="2317750"/>
            <a:ext cx="706755" cy="7067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850" y="2084705"/>
            <a:ext cx="5010150" cy="34397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762000" y="508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案例一：</a:t>
            </a:r>
            <a:r>
              <a:rPr lang="zh-CN" alt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某科技</a:t>
            </a:r>
            <a:r>
              <a:rPr lang="en-US" sz="3200" b="1" i="0" u="none" strike="noStrike">
                <a:solidFill>
                  <a:srgbClr val="00529B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公司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774700" y="12446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3333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伪造学历证明文件案</a:t>
            </a:r>
            <a:endParaRPr lang="en-US" sz="3200" b="1" i="0" u="none" strike="noStrike">
              <a:solidFill>
                <a:srgbClr val="33333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291465" y="2099945"/>
            <a:ext cx="5931535" cy="4504055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12700" cap="flat" cmpd="sng">
            <a:solidFill>
              <a:srgbClr val="DCE1E6">
                <a:alpha val="100000"/>
              </a:srgbClr>
            </a:solidFill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4" name="AutoShape 14"/>
          <p:cNvSpPr/>
          <p:nvPr/>
        </p:nvSpPr>
        <p:spPr>
          <a:xfrm>
            <a:off x="762000" y="3162300"/>
            <a:ext cx="123825" cy="3441700"/>
          </a:xfrm>
          <a:prstGeom prst="roundRect">
            <a:avLst>
              <a:gd name="adj" fmla="val 0"/>
            </a:avLst>
          </a:prstGeom>
          <a:solidFill>
            <a:srgbClr val="D9302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665" y="2411095"/>
            <a:ext cx="645795" cy="645795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140460" y="2911475"/>
            <a:ext cx="4828540" cy="352107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l">
              <a:lnSpc>
                <a:spcPct val="100000"/>
              </a:lnSpc>
              <a:defRPr/>
            </a:pPr>
            <a:r>
              <a:rPr lang="en-US" sz="2800" b="1" i="0" u="none" strike="noStrike">
                <a:solidFill>
                  <a:srgbClr val="1F2937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处罚决定</a:t>
            </a:r>
            <a:endParaRPr lang="en-US" sz="2800"/>
          </a:p>
          <a:p>
            <a:pPr marL="0" indent="0" algn="l">
              <a:lnSpc>
                <a:spcPct val="117000"/>
              </a:lnSpc>
              <a:spcBef>
                <a:spcPts val="600"/>
              </a:spcBef>
            </a:pPr>
            <a:r>
              <a:rPr 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将该公司记入</a:t>
            </a:r>
            <a:r>
              <a:rPr lang="en-US" sz="2800" b="1" i="0" u="none" strike="noStrike">
                <a:solidFill>
                  <a:srgbClr val="D9302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供应商诚信档案</a:t>
            </a:r>
            <a:r>
              <a:rPr 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。</a:t>
            </a:r>
            <a:br>
              <a:rPr lang="en-US" sz="2800" b="0" i="0" u="none" strike="noStrike">
                <a:solidFill>
                  <a:srgbClr val="1F2329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</a:br>
            <a:r>
              <a:rPr 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• 处以采购金额1,582,700元的15‰罚款，即人民币</a:t>
            </a:r>
            <a:r>
              <a:rPr lang="en-US" sz="2800" b="1" i="0" u="none" strike="noStrike">
                <a:solidFill>
                  <a:srgbClr val="D93025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23,740.50元</a:t>
            </a:r>
            <a:r>
              <a:rPr lang="en-US" sz="2800" b="0" i="0" u="none" strike="noStrike">
                <a:solidFill>
                  <a:srgbClr val="4B5563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。</a:t>
            </a:r>
            <a:endParaRPr lang="en-US" sz="2800" b="0" i="0" u="none" strike="noStrike">
              <a:solidFill>
                <a:srgbClr val="4B5563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6477000" y="2032000"/>
            <a:ext cx="5080000" cy="4572000"/>
          </a:xfrm>
          <a:prstGeom prst="roundRect">
            <a:avLst>
              <a:gd name="adj" fmla="val 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444500" dist="190500" dir="2700000" algn="tl" rotWithShape="0">
              <a:srgbClr val="000000">
                <a:alpha val="2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19" name="AutoShape 19"/>
          <p:cNvSpPr/>
          <p:nvPr/>
        </p:nvSpPr>
        <p:spPr>
          <a:xfrm>
            <a:off x="6667500" y="5524500"/>
            <a:ext cx="469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 algn="ctr">
              <a:lnSpc>
                <a:spcPct val="108000"/>
              </a:lnSpc>
              <a:defRPr/>
            </a:pPr>
            <a:r>
              <a:rPr lang="en-US" sz="1600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图示：伪造的学历证明文件（示意图</a:t>
            </a:r>
            <a:r>
              <a:rPr lang="zh-CN" altLang="en-US" sz="1600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为</a:t>
            </a:r>
            <a:r>
              <a:rPr lang="en-US" altLang="zh-CN" sz="1600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AI</a:t>
            </a:r>
            <a:r>
              <a:rPr lang="zh-CN" altLang="en-US" sz="1600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制作</a:t>
            </a:r>
            <a:r>
              <a:rPr lang="en-US" sz="1600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）</a:t>
            </a:r>
            <a:br>
              <a:rPr lang="en-US" sz="1600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</a:br>
            <a:r>
              <a:rPr lang="en-US" sz="1600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注：本案中虽学历信息为真，</a:t>
            </a:r>
            <a:endParaRPr lang="en-US" sz="1600" b="0" i="0" u="none" strike="noStrike">
              <a:solidFill>
                <a:srgbClr val="6B7280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  <a:p>
            <a:pPr marL="0" indent="0" algn="ctr">
              <a:lnSpc>
                <a:spcPct val="108000"/>
              </a:lnSpc>
              <a:defRPr/>
            </a:pPr>
            <a:r>
              <a:rPr lang="en-US" sz="1600">
                <a:solidFill>
                  <a:srgbClr val="6B7280"/>
                </a:solidFill>
                <a:latin typeface="Noto Sans SC" panose="020B0500000000000000" charset="-122"/>
                <a:ea typeface="Noto Sans SC" panose="020B0500000000000000" charset="-122"/>
                <a:cs typeface="Noto Sans SC" panose="020B0500000000000000" charset="-122"/>
                <a:sym typeface="Noto Sans SC" panose="020B0500000000000000" charset="-122"/>
              </a:rPr>
              <a:t>但证明文件及公章均属伪造</a:t>
            </a:r>
            <a:endParaRPr lang="en-US" sz="1600">
              <a:solidFill>
                <a:srgbClr val="6B7280"/>
              </a:solidFill>
              <a:latin typeface="Noto Sans SC" panose="020B0500000000000000" charset="-122"/>
              <a:ea typeface="Noto Sans SC" panose="020B0500000000000000" charset="-122"/>
              <a:cs typeface="Noto Sans SC" panose="020B0500000000000000" charset="-122"/>
              <a:sym typeface="Noto Sans SC" panose="020B05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850" y="2084705"/>
            <a:ext cx="5010150" cy="34397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80,&quot;left&quot;:60,&quot;top&quot;:130,&quot;width&quot;:410}"/>
</p:tagLst>
</file>

<file path=ppt/tags/tag10.xml><?xml version="1.0" encoding="utf-8"?>
<p:tagLst xmlns:p="http://schemas.openxmlformats.org/presentationml/2006/main">
  <p:tag name="KSO_WM_DIAGRAM_VIRTUALLY_FRAME" val="{&quot;height&quot;:380,&quot;left&quot;:60,&quot;top&quot;:130,&quot;width&quot;:410}"/>
</p:tagLst>
</file>

<file path=ppt/tags/tag11.xml><?xml version="1.0" encoding="utf-8"?>
<p:tagLst xmlns:p="http://schemas.openxmlformats.org/presentationml/2006/main">
  <p:tag name="KSO_WM_DIAGRAM_VIRTUALLY_FRAME" val="{&quot;height&quot;:380,&quot;left&quot;:60,&quot;top&quot;:130,&quot;width&quot;:410}"/>
</p:tagLst>
</file>

<file path=ppt/tags/tag12.xml><?xml version="1.0" encoding="utf-8"?>
<p:tagLst xmlns:p="http://schemas.openxmlformats.org/presentationml/2006/main">
  <p:tag name="KSO_WM_DIAGRAM_VIRTUALLY_FRAME" val="{&quot;height&quot;:380,&quot;left&quot;:60,&quot;top&quot;:130,&quot;width&quot;:410}"/>
</p:tagLst>
</file>

<file path=ppt/tags/tag13.xml><?xml version="1.0" encoding="utf-8"?>
<p:tagLst xmlns:p="http://schemas.openxmlformats.org/presentationml/2006/main">
  <p:tag name="KSO_WM_DIAGRAM_VIRTUALLY_FRAME" val="{&quot;height&quot;:390,&quot;left&quot;:13,&quot;top&quot;:120,&quot;width&quot;:887}"/>
</p:tagLst>
</file>

<file path=ppt/tags/tag14.xml><?xml version="1.0" encoding="utf-8"?>
<p:tagLst xmlns:p="http://schemas.openxmlformats.org/presentationml/2006/main">
  <p:tag name="KSO_WM_DIAGRAM_VIRTUALLY_FRAME" val="{&quot;height&quot;:390,&quot;left&quot;:13,&quot;top&quot;:120,&quot;width&quot;:887}"/>
</p:tagLst>
</file>

<file path=ppt/tags/tag15.xml><?xml version="1.0" encoding="utf-8"?>
<p:tagLst xmlns:p="http://schemas.openxmlformats.org/presentationml/2006/main">
  <p:tag name="KSO_WM_DIAGRAM_VIRTUALLY_FRAME" val="{&quot;height&quot;:390,&quot;left&quot;:13,&quot;top&quot;:120,&quot;width&quot;:887}"/>
</p:tagLst>
</file>

<file path=ppt/tags/tag16.xml><?xml version="1.0" encoding="utf-8"?>
<p:tagLst xmlns:p="http://schemas.openxmlformats.org/presentationml/2006/main">
  <p:tag name="KSO_WM_DIAGRAM_VIRTUALLY_FRAME" val="{&quot;height&quot;:390,&quot;left&quot;:13,&quot;top&quot;:120,&quot;width&quot;:887}"/>
</p:tagLst>
</file>

<file path=ppt/tags/tag17.xml><?xml version="1.0" encoding="utf-8"?>
<p:tagLst xmlns:p="http://schemas.openxmlformats.org/presentationml/2006/main">
  <p:tag name="KSO_WM_DIAGRAM_VIRTUALLY_FRAME" val="{&quot;height&quot;:390,&quot;left&quot;:13,&quot;top&quot;:120,&quot;width&quot;:887}"/>
</p:tagLst>
</file>

<file path=ppt/tags/tag18.xml><?xml version="1.0" encoding="utf-8"?>
<p:tagLst xmlns:p="http://schemas.openxmlformats.org/presentationml/2006/main">
  <p:tag name="KSO_WM_DIAGRAM_VIRTUALLY_FRAME" val="{&quot;height&quot;:390,&quot;left&quot;:13,&quot;top&quot;:120,&quot;width&quot;:887}"/>
</p:tagLst>
</file>

<file path=ppt/tags/tag19.xml><?xml version="1.0" encoding="utf-8"?>
<p:tagLst xmlns:p="http://schemas.openxmlformats.org/presentationml/2006/main">
  <p:tag name="KSO_WM_DIAGRAM_VIRTUALLY_FRAME" val="{&quot;height&quot;:390,&quot;left&quot;:13,&quot;top&quot;:120,&quot;width&quot;:887}"/>
</p:tagLst>
</file>

<file path=ppt/tags/tag2.xml><?xml version="1.0" encoding="utf-8"?>
<p:tagLst xmlns:p="http://schemas.openxmlformats.org/presentationml/2006/main">
  <p:tag name="KSO_WM_DIAGRAM_VIRTUALLY_FRAME" val="{&quot;height&quot;:380,&quot;left&quot;:60,&quot;top&quot;:130,&quot;width&quot;:410}"/>
</p:tagLst>
</file>

<file path=ppt/tags/tag20.xml><?xml version="1.0" encoding="utf-8"?>
<p:tagLst xmlns:p="http://schemas.openxmlformats.org/presentationml/2006/main">
  <p:tag name="KSO_WM_DIAGRAM_VIRTUALLY_FRAME" val="{&quot;height&quot;:390,&quot;left&quot;:13,&quot;top&quot;:120,&quot;width&quot;:887}"/>
</p:tagLst>
</file>

<file path=ppt/tags/tag21.xml><?xml version="1.0" encoding="utf-8"?>
<p:tagLst xmlns:p="http://schemas.openxmlformats.org/presentationml/2006/main">
  <p:tag name="KSO_WM_DIAGRAM_VIRTUALLY_FRAME" val="{&quot;height&quot;:390,&quot;left&quot;:13,&quot;top&quot;:120,&quot;width&quot;:887}"/>
</p:tagLst>
</file>

<file path=ppt/tags/tag22.xml><?xml version="1.0" encoding="utf-8"?>
<p:tagLst xmlns:p="http://schemas.openxmlformats.org/presentationml/2006/main">
  <p:tag name="KSO_WM_DIAGRAM_VIRTUALLY_FRAME" val="{&quot;height&quot;:390,&quot;left&quot;:13,&quot;top&quot;:120,&quot;width&quot;:887}"/>
</p:tagLst>
</file>

<file path=ppt/tags/tag23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24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25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26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27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28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29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3.xml><?xml version="1.0" encoding="utf-8"?>
<p:tagLst xmlns:p="http://schemas.openxmlformats.org/presentationml/2006/main">
  <p:tag name="KSO_WM_DIAGRAM_VIRTUALLY_FRAME" val="{&quot;height&quot;:380,&quot;left&quot;:60,&quot;top&quot;:130,&quot;width&quot;:410}"/>
</p:tagLst>
</file>

<file path=ppt/tags/tag30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31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32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33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34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35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36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37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38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39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4.xml><?xml version="1.0" encoding="utf-8"?>
<p:tagLst xmlns:p="http://schemas.openxmlformats.org/presentationml/2006/main">
  <p:tag name="KSO_WM_DIAGRAM_VIRTUALLY_FRAME" val="{&quot;height&quot;:380,&quot;left&quot;:60,&quot;top&quot;:130,&quot;width&quot;:410}"/>
</p:tagLst>
</file>

<file path=ppt/tags/tag40.xml><?xml version="1.0" encoding="utf-8"?>
<p:tagLst xmlns:p="http://schemas.openxmlformats.org/presentationml/2006/main">
  <p:tag name="KSO_WM_DIAGRAM_VIRTUALLY_FRAME" val="{&quot;height&quot;:370,&quot;left&quot;:23.65,&quot;top&quot;:150,&quot;width&quot;:456.35}"/>
</p:tagLst>
</file>

<file path=ppt/tags/tag41.xml><?xml version="1.0" encoding="utf-8"?>
<p:tagLst xmlns:p="http://schemas.openxmlformats.org/presentationml/2006/main">
  <p:tag name="KSO_WM_DIAGRAM_VIRTUALLY_FRAME" val="{&quot;height&quot;:370,&quot;left&quot;:23.65,&quot;top&quot;:150,&quot;width&quot;:456.35}"/>
</p:tagLst>
</file>

<file path=ppt/tags/tag42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43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44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45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46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47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48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49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5.xml><?xml version="1.0" encoding="utf-8"?>
<p:tagLst xmlns:p="http://schemas.openxmlformats.org/presentationml/2006/main">
  <p:tag name="KSO_WM_DIAGRAM_VIRTUALLY_FRAME" val="{&quot;height&quot;:380,&quot;left&quot;:60,&quot;top&quot;:130,&quot;width&quot;:410}"/>
</p:tagLst>
</file>

<file path=ppt/tags/tag50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51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52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53.xml><?xml version="1.0" encoding="utf-8"?>
<p:tagLst xmlns:p="http://schemas.openxmlformats.org/presentationml/2006/main">
  <p:tag name="KSO_WM_DIAGRAM_VIRTUALLY_FRAME" val="{&quot;height&quot;:380,&quot;left&quot;:350,&quot;top&quot;:130,&quot;width&quot;:550}"/>
</p:tagLst>
</file>

<file path=ppt/tags/tag54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55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56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57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58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59.xml><?xml version="1.0" encoding="utf-8"?>
<p:tagLst xmlns:p="http://schemas.openxmlformats.org/presentationml/2006/main">
  <p:tag name="KSO_WM_DIAGRAM_VIRTUALLY_FRAME" val="{&quot;height&quot;:370,&quot;left&quot;:23.65,&quot;top&quot;:150,&quot;width&quot;:456.35}"/>
</p:tagLst>
</file>

<file path=ppt/tags/tag6.xml><?xml version="1.0" encoding="utf-8"?>
<p:tagLst xmlns:p="http://schemas.openxmlformats.org/presentationml/2006/main">
  <p:tag name="KSO_WM_DIAGRAM_VIRTUALLY_FRAME" val="{&quot;height&quot;:380,&quot;left&quot;:60,&quot;top&quot;:130,&quot;width&quot;:410}"/>
</p:tagLst>
</file>

<file path=ppt/tags/tag60.xml><?xml version="1.0" encoding="utf-8"?>
<p:tagLst xmlns:p="http://schemas.openxmlformats.org/presentationml/2006/main">
  <p:tag name="KSO_WM_DIAGRAM_VIRTUALLY_FRAME" val="{&quot;height&quot;:370,&quot;left&quot;:23.65,&quot;top&quot;:150,&quot;width&quot;:456.35}"/>
</p:tagLst>
</file>

<file path=ppt/tags/tag61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62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63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64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65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66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67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68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69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7.xml><?xml version="1.0" encoding="utf-8"?>
<p:tagLst xmlns:p="http://schemas.openxmlformats.org/presentationml/2006/main">
  <p:tag name="KSO_WM_DIAGRAM_VIRTUALLY_FRAME" val="{&quot;height&quot;:380,&quot;left&quot;:60,&quot;top&quot;:130,&quot;width&quot;:410}"/>
</p:tagLst>
</file>

<file path=ppt/tags/tag70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71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72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73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74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75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76.xml><?xml version="1.0" encoding="utf-8"?>
<p:tagLst xmlns:p="http://schemas.openxmlformats.org/presentationml/2006/main">
  <p:tag name="KSO_WM_DIAGRAM_VIRTUALLY_FRAME" val="{&quot;height&quot;:375,&quot;left&quot;:430,&quot;top&quot;:140,&quot;width&quot;:470}"/>
</p:tagLst>
</file>

<file path=ppt/tags/tag77.xml><?xml version="1.0" encoding="utf-8"?>
<p:tagLst xmlns:p="http://schemas.openxmlformats.org/presentationml/2006/main">
  <p:tag name="COMMONDATA" val="eyJoZGlkIjoiZTlkNDYzNTNjOTY3NTYwMjhiODBiMzQyMjY3ZDczZmEifQ=="/>
</p:tagLst>
</file>

<file path=ppt/tags/tag8.xml><?xml version="1.0" encoding="utf-8"?>
<p:tagLst xmlns:p="http://schemas.openxmlformats.org/presentationml/2006/main">
  <p:tag name="KSO_WM_DIAGRAM_VIRTUALLY_FRAME" val="{&quot;height&quot;:380,&quot;left&quot;:60,&quot;top&quot;:130,&quot;width&quot;:410}"/>
</p:tagLst>
</file>

<file path=ppt/tags/tag9.xml><?xml version="1.0" encoding="utf-8"?>
<p:tagLst xmlns:p="http://schemas.openxmlformats.org/presentationml/2006/main">
  <p:tag name="KSO_WM_DIAGRAM_VIRTUALLY_FRAME" val="{&quot;height&quot;:380,&quot;left&quot;:60,&quot;top&quot;:130,&quot;width&quot;:410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2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6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9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1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5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4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5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6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7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9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0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3726</Words>
  <Application>WPS 演示</Application>
  <PresentationFormat/>
  <Paragraphs>290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23</vt:i4>
      </vt:variant>
      <vt:variant>
        <vt:lpstr>幻灯片标题</vt:lpstr>
      </vt:variant>
      <vt:variant>
        <vt:i4>29</vt:i4>
      </vt:variant>
    </vt:vector>
  </HeadingPairs>
  <TitlesOfParts>
    <vt:vector size="64" baseType="lpstr">
      <vt:lpstr>Arial</vt:lpstr>
      <vt:lpstr>宋体</vt:lpstr>
      <vt:lpstr>Wingdings</vt:lpstr>
      <vt:lpstr>Arial</vt:lpstr>
      <vt:lpstr>DejaVu Sans</vt:lpstr>
      <vt:lpstr>Noto Sans SC</vt:lpstr>
      <vt:lpstr>Noto Sans CJK HK</vt:lpstr>
      <vt:lpstr>微软雅黑</vt:lpstr>
      <vt:lpstr>方正黑体_GBK</vt:lpstr>
      <vt:lpstr>宋体</vt:lpstr>
      <vt:lpstr>Arial Unicode MS</vt:lpstr>
      <vt:lpstr>方正书宋_GBK</vt:lpstr>
      <vt:lpstr>Office 主题​​</vt:lpstr>
      <vt:lpstr>默认主题</vt:lpstr>
      <vt:lpstr>3_默认主题</vt:lpstr>
      <vt:lpstr>4_默认主题</vt:lpstr>
      <vt:lpstr>1_默认主题</vt:lpstr>
      <vt:lpstr>5_默认主题</vt:lpstr>
      <vt:lpstr>7_默认主题</vt:lpstr>
      <vt:lpstr>2_默认主题</vt:lpstr>
      <vt:lpstr>6_默认主题</vt:lpstr>
      <vt:lpstr>10_默认主题</vt:lpstr>
      <vt:lpstr>12_默认主题</vt:lpstr>
      <vt:lpstr>8_默认主题</vt:lpstr>
      <vt:lpstr>6_默认主题</vt:lpstr>
      <vt:lpstr>9_默认主题</vt:lpstr>
      <vt:lpstr>11_默认主题</vt:lpstr>
      <vt:lpstr>5_默认主题</vt:lpstr>
      <vt:lpstr>13_默认主题</vt:lpstr>
      <vt:lpstr>14_默认主题</vt:lpstr>
      <vt:lpstr>15_默认主题</vt:lpstr>
      <vt:lpstr>16_默认主题</vt:lpstr>
      <vt:lpstr>17_默认主题</vt:lpstr>
      <vt:lpstr>19_默认主题</vt:lpstr>
      <vt:lpstr>20_默认主题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x</cp:lastModifiedBy>
  <cp:revision>9</cp:revision>
  <dcterms:created xsi:type="dcterms:W3CDTF">2026-05-25T09:58:09Z</dcterms:created>
  <dcterms:modified xsi:type="dcterms:W3CDTF">2026-05-25T09:58:09Z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{"Label":"1","ContentProducer":"001191110102MACQD9K64010000","ProduceID":"7643357275411827890","ReservedCode1":"","ContentPropagator":"","PropagateID":"","ReservedCode2":""}</vt:lpwstr>
  </property>
  <property fmtid="{D5CDD505-2E9C-101B-9397-08002B2CF9AE}" pid="3" name="ICV">
    <vt:lpwstr>A809A2537354B18E2F1D146AF8A82E69</vt:lpwstr>
  </property>
  <property fmtid="{D5CDD505-2E9C-101B-9397-08002B2CF9AE}" pid="4" name="KSOProductBuildVer">
    <vt:lpwstr>2052-11.8.2.11764</vt:lpwstr>
  </property>
</Properties>
</file>